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98" r:id="rId3"/>
    <p:sldId id="30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3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9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4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80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6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29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83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68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460109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08" y="-12835"/>
            <a:ext cx="2456901" cy="7251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456901" y="6477000"/>
            <a:ext cx="4174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Khoa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thông</a:t>
            </a:r>
            <a:r>
              <a:rPr lang="en-US" sz="1400" baseline="0" dirty="0" smtClean="0"/>
              <a:t> tin – </a:t>
            </a:r>
            <a:r>
              <a:rPr lang="en-US" sz="1400" baseline="0" dirty="0" err="1" smtClean="0"/>
              <a:t>Đại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học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Đông</a:t>
            </a:r>
            <a:r>
              <a:rPr lang="en-US" sz="1400" baseline="0" dirty="0" smtClean="0"/>
              <a:t> Á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171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Google_Docs_&amp;_Spreadsheet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05890" y="2383663"/>
            <a:ext cx="7389495" cy="256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 THÔNG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Arial"/>
              <a:cs typeface="Arial"/>
            </a:endParaRPr>
          </a:p>
          <a:p>
            <a:pPr marR="268605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1020"/>
              </a:spcBef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Các Hệ thống thông tin cộng</a:t>
            </a:r>
            <a:r>
              <a:rPr sz="40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sp>
          <p:nvSpPr>
            <p:cNvPr id="3" name="object 3"/>
            <p:cNvSpPr/>
            <p:nvPr/>
          </p:nvSpPr>
          <p:spPr>
            <a:xfrm>
              <a:off x="3413125" y="1820926"/>
              <a:ext cx="5121275" cy="1766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88816" y="1995678"/>
            <a:ext cx="4629150" cy="138089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>
              <a:lnSpc>
                <a:spcPct val="89500"/>
              </a:lnSpc>
              <a:spcBef>
                <a:spcPts val="400"/>
              </a:spcBef>
              <a:buChar char="•"/>
              <a:tabLst>
                <a:tab pos="241300" algn="l"/>
              </a:tabLst>
            </a:pPr>
            <a:r>
              <a:rPr sz="2400" spc="-240" dirty="0">
                <a:solidFill>
                  <a:srgbClr val="000308"/>
                </a:solidFill>
                <a:latin typeface="Tahoma"/>
                <a:cs typeface="Tahoma"/>
              </a:rPr>
              <a:t>Thực </a:t>
            </a:r>
            <a:r>
              <a:rPr sz="2400" spc="-290" dirty="0">
                <a:solidFill>
                  <a:srgbClr val="000308"/>
                </a:solidFill>
                <a:latin typeface="Tahoma"/>
                <a:cs typeface="Tahoma"/>
              </a:rPr>
              <a:t>hiện </a:t>
            </a:r>
            <a:r>
              <a:rPr sz="2400" spc="-229" dirty="0">
                <a:solidFill>
                  <a:srgbClr val="000308"/>
                </a:solidFill>
                <a:latin typeface="Tahoma"/>
                <a:cs typeface="Tahoma"/>
              </a:rPr>
              <a:t>nhiệm </a:t>
            </a:r>
            <a:r>
              <a:rPr sz="2400" spc="-535" dirty="0" err="1">
                <a:solidFill>
                  <a:srgbClr val="000308"/>
                </a:solidFill>
                <a:latin typeface="Tahoma"/>
                <a:cs typeface="Tahoma"/>
              </a:rPr>
              <a:t>vụ</a:t>
            </a:r>
            <a:r>
              <a:rPr sz="2400" spc="-5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535" dirty="0" smtClean="0">
                <a:solidFill>
                  <a:srgbClr val="000308"/>
                </a:solidFill>
                <a:latin typeface="Tahoma"/>
                <a:cs typeface="Tahoma"/>
              </a:rPr>
              <a:t>    </a:t>
            </a:r>
            <a:r>
              <a:rPr sz="2400" spc="-535" dirty="0" err="1" smtClean="0">
                <a:solidFill>
                  <a:srgbClr val="000308"/>
                </a:solidFill>
                <a:latin typeface="Tahoma"/>
                <a:cs typeface="Tahoma"/>
              </a:rPr>
              <a:t>cơ</a:t>
            </a:r>
            <a:r>
              <a:rPr sz="2400" spc="-53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535" dirty="0" smtClean="0">
                <a:solidFill>
                  <a:srgbClr val="000308"/>
                </a:solidFill>
                <a:latin typeface="Tahoma"/>
                <a:cs typeface="Tahoma"/>
              </a:rPr>
              <a:t>      </a:t>
            </a:r>
            <a:r>
              <a:rPr sz="2400" spc="-385" dirty="0" err="1" smtClean="0">
                <a:solidFill>
                  <a:srgbClr val="000308"/>
                </a:solidFill>
                <a:latin typeface="Tahoma"/>
                <a:cs typeface="Tahoma"/>
              </a:rPr>
              <a:t>bản</a:t>
            </a:r>
            <a:r>
              <a:rPr sz="2400" spc="-38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85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315" dirty="0" err="1" smtClean="0">
                <a:solidFill>
                  <a:srgbClr val="000308"/>
                </a:solidFill>
                <a:latin typeface="Tahoma"/>
                <a:cs typeface="Tahoma"/>
              </a:rPr>
              <a:t>như</a:t>
            </a:r>
            <a:r>
              <a:rPr sz="2400" spc="-315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385" dirty="0" err="1">
                <a:solidFill>
                  <a:srgbClr val="000308"/>
                </a:solidFill>
                <a:latin typeface="Tahoma"/>
                <a:cs typeface="Tahoma"/>
              </a:rPr>
              <a:t>tạo</a:t>
            </a:r>
            <a:r>
              <a:rPr sz="2400" spc="-38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8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5" dirty="0" err="1" smtClean="0">
                <a:solidFill>
                  <a:srgbClr val="000308"/>
                </a:solidFill>
                <a:latin typeface="Tahoma"/>
                <a:cs typeface="Tahoma"/>
              </a:rPr>
              <a:t>ra</a:t>
            </a:r>
            <a:r>
              <a:rPr sz="2400" spc="-2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 thông 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báo, </a:t>
            </a:r>
            <a:r>
              <a:rPr sz="2400" spc="-350" dirty="0" err="1" smtClean="0">
                <a:solidFill>
                  <a:srgbClr val="000308"/>
                </a:solidFill>
                <a:latin typeface="Tahoma"/>
                <a:cs typeface="Tahoma"/>
              </a:rPr>
              <a:t>đọc</a:t>
            </a:r>
            <a:r>
              <a:rPr lang="en-US" sz="2400" spc="-350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350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và </a:t>
            </a:r>
            <a:r>
              <a:rPr sz="2400" spc="-320" dirty="0">
                <a:solidFill>
                  <a:srgbClr val="000308"/>
                </a:solidFill>
                <a:latin typeface="Tahoma"/>
                <a:cs typeface="Tahoma"/>
              </a:rPr>
              <a:t>lưu  </a:t>
            </a:r>
            <a:r>
              <a:rPr sz="2400" spc="-320" dirty="0" err="1">
                <a:solidFill>
                  <a:srgbClr val="000308"/>
                </a:solidFill>
                <a:latin typeface="Tahoma"/>
                <a:cs typeface="Tahoma"/>
              </a:rPr>
              <a:t>trữ</a:t>
            </a:r>
            <a:r>
              <a:rPr sz="2400" spc="-3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20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spc="-5" dirty="0" err="1" smtClean="0">
                <a:solidFill>
                  <a:srgbClr val="000308"/>
                </a:solidFill>
                <a:latin typeface="Tahoma"/>
                <a:cs typeface="Tahoma"/>
              </a:rPr>
              <a:t>tài</a:t>
            </a:r>
            <a:r>
              <a:rPr sz="2400" spc="-5" dirty="0" smtClean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0308"/>
                </a:solidFill>
                <a:latin typeface="Tahoma"/>
                <a:cs typeface="Tahoma"/>
              </a:rPr>
              <a:t>liệu,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thêm các </a:t>
            </a:r>
            <a:r>
              <a:rPr sz="2400" spc="-355" dirty="0" err="1">
                <a:solidFill>
                  <a:srgbClr val="000308"/>
                </a:solidFill>
                <a:latin typeface="Tahoma"/>
                <a:cs typeface="Tahoma"/>
              </a:rPr>
              <a:t>mục</a:t>
            </a:r>
            <a:r>
              <a:rPr sz="2400" spc="-35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lang="en-US" sz="2400" spc="-355" dirty="0" smtClean="0">
                <a:solidFill>
                  <a:srgbClr val="000308"/>
                </a:solidFill>
                <a:latin typeface="Tahoma"/>
                <a:cs typeface="Tahoma"/>
              </a:rPr>
              <a:t>   </a:t>
            </a:r>
            <a:r>
              <a:rPr sz="2400" spc="-5" dirty="0" err="1" smtClean="0">
                <a:solidFill>
                  <a:srgbClr val="000308"/>
                </a:solidFill>
                <a:latin typeface="Tahoma"/>
                <a:cs typeface="Tahoma"/>
              </a:rPr>
              <a:t>vào</a:t>
            </a:r>
            <a:r>
              <a:rPr sz="2400" spc="-5" dirty="0" smtClean="0">
                <a:solidFill>
                  <a:srgbClr val="000308"/>
                </a:solidFill>
                <a:latin typeface="Tahoma"/>
                <a:cs typeface="Tahoma"/>
              </a:rPr>
              <a:t> 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danh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sách,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..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0785" y="2018538"/>
            <a:ext cx="2145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805" y="2429966"/>
            <a:ext cx="18243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3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149" y="2841752"/>
            <a:ext cx="2416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mềm cộng</a:t>
            </a:r>
            <a:r>
              <a:rPr sz="3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00425" y="4354576"/>
            <a:ext cx="5146675" cy="1373505"/>
            <a:chOff x="3400425" y="4354576"/>
            <a:chExt cx="5146675" cy="1373505"/>
          </a:xfrm>
        </p:grpSpPr>
        <p:sp>
          <p:nvSpPr>
            <p:cNvPr id="13" name="object 13"/>
            <p:cNvSpPr/>
            <p:nvPr/>
          </p:nvSpPr>
          <p:spPr>
            <a:xfrm>
              <a:off x="3413125" y="4367276"/>
              <a:ext cx="5121275" cy="1347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3125" y="4367276"/>
              <a:ext cx="5121275" cy="1348105"/>
            </a:xfrm>
            <a:custGeom>
              <a:avLst/>
              <a:gdLst/>
              <a:ahLst/>
              <a:cxnLst/>
              <a:rect l="l" t="t" r="r" b="b"/>
              <a:pathLst>
                <a:path w="5121275" h="1348104">
                  <a:moveTo>
                    <a:pt x="5121275" y="224536"/>
                  </a:moveTo>
                  <a:lnTo>
                    <a:pt x="5121275" y="1123061"/>
                  </a:lnTo>
                  <a:lnTo>
                    <a:pt x="5115569" y="1167087"/>
                  </a:lnTo>
                  <a:lnTo>
                    <a:pt x="5098875" y="1209032"/>
                  </a:lnTo>
                  <a:lnTo>
                    <a:pt x="5071822" y="1247706"/>
                  </a:lnTo>
                  <a:lnTo>
                    <a:pt x="5035042" y="1281925"/>
                  </a:lnTo>
                  <a:lnTo>
                    <a:pt x="4990195" y="1309978"/>
                  </a:lnTo>
                  <a:lnTo>
                    <a:pt x="4939538" y="1330621"/>
                  </a:lnTo>
                  <a:lnTo>
                    <a:pt x="4884594" y="1343366"/>
                  </a:lnTo>
                  <a:lnTo>
                    <a:pt x="4826889" y="1347724"/>
                  </a:lnTo>
                  <a:lnTo>
                    <a:pt x="0" y="13477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84594" y="4349"/>
                  </a:lnTo>
                  <a:lnTo>
                    <a:pt x="4939537" y="17081"/>
                  </a:lnTo>
                  <a:lnTo>
                    <a:pt x="4990195" y="37718"/>
                  </a:lnTo>
                  <a:lnTo>
                    <a:pt x="5035042" y="65786"/>
                  </a:lnTo>
                  <a:lnTo>
                    <a:pt x="5071822" y="99949"/>
                  </a:lnTo>
                  <a:lnTo>
                    <a:pt x="5098875" y="138588"/>
                  </a:lnTo>
                  <a:lnTo>
                    <a:pt x="5115569" y="180514"/>
                  </a:lnTo>
                  <a:lnTo>
                    <a:pt x="5121275" y="22453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8816" y="4656201"/>
            <a:ext cx="476567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Liên quan đến việc nhóm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sẽ thực 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cộng tác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như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thế</a:t>
            </a:r>
            <a:r>
              <a:rPr sz="2400" spc="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nào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7" name="object 17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7633" y="4336795"/>
            <a:ext cx="2291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4793" y="4748225"/>
            <a:ext cx="2018030" cy="894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42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dựng dự</a:t>
            </a:r>
            <a:r>
              <a:rPr sz="3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3000">
              <a:latin typeface="Arial"/>
              <a:cs typeface="Arial"/>
            </a:endParaRPr>
          </a:p>
          <a:p>
            <a:pPr marL="635" algn="ctr">
              <a:lnSpc>
                <a:spcPts val="3420"/>
              </a:lnSpc>
            </a:pP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743200" y="331983"/>
            <a:ext cx="564924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Các </a:t>
            </a:r>
            <a:r>
              <a:rPr sz="3200" b="0" spc="-5" dirty="0">
                <a:latin typeface="Arial"/>
                <a:cs typeface="Arial"/>
              </a:rPr>
              <a:t>loại quy </a:t>
            </a:r>
            <a:r>
              <a:rPr sz="3200" b="0" dirty="0">
                <a:latin typeface="Arial"/>
                <a:cs typeface="Arial"/>
              </a:rPr>
              <a:t>trình cộng</a:t>
            </a:r>
            <a:r>
              <a:rPr sz="3200" b="0" spc="-7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tác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57143"/>
              </p:ext>
            </p:extLst>
          </p:nvPr>
        </p:nvGraphicFramePr>
        <p:xfrm>
          <a:off x="228600" y="838200"/>
          <a:ext cx="8610600" cy="53242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6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5251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90"/>
                        </a:spcBef>
                      </a:pPr>
                      <a:r>
                        <a:rPr sz="3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Quy trình cộng</a:t>
                      </a:r>
                      <a:r>
                        <a:rPr sz="3200" spc="-7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tác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240030" marB="0">
                    <a:lnL w="9525">
                      <a:solidFill>
                        <a:srgbClr val="000308"/>
                      </a:solidFill>
                      <a:prstDash val="solid"/>
                    </a:lnL>
                    <a:lnR w="9525">
                      <a:solidFill>
                        <a:srgbClr val="000308"/>
                      </a:solidFill>
                      <a:prstDash val="solid"/>
                    </a:lnR>
                    <a:lnT w="9525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308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200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Giai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đoạn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Quyết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định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và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quy</a:t>
                      </a:r>
                      <a:r>
                        <a:rPr sz="1600" b="1" spc="1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trình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89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Khởi</a:t>
                      </a:r>
                      <a:r>
                        <a:rPr sz="1600" b="1" i="1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 marR="30562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Quyền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nghiên cứu là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gì?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Mục đích của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sz="1600" spc="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Ai là thành viên của đội?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Những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mong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đợi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thành viên trong</a:t>
                      </a:r>
                      <a:r>
                        <a:rPr sz="1600" spc="114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Vai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trò và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quyền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 viên trong nhóm là</a:t>
                      </a:r>
                      <a:r>
                        <a:rPr sz="1600" spc="10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gì?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Lên kế</a:t>
                      </a:r>
                      <a:r>
                        <a:rPr sz="1600" b="1" i="1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hoạch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Những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 việc cần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phải được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600" spc="7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Làm thế nào để các nhiệm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liên quan đến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nhau?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 marR="266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Ai chịu trách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nhiệm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cho mỗi công việc?  Khi nào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nhiệm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sẽ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hoàn</a:t>
                      </a:r>
                      <a:r>
                        <a:rPr sz="16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9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600" b="1" i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 marR="347535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 hiện các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nhiệm </a:t>
                      </a:r>
                      <a:r>
                        <a:rPr sz="16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án 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Báo cáo trạng thái công việc 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Quản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lý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ngoại</a:t>
                      </a:r>
                      <a:r>
                        <a:rPr sz="16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13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Đóng</a:t>
                      </a:r>
                      <a:r>
                        <a:rPr sz="1600" b="1" i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gói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1440" marR="38823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Chúng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ta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đang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hiện?  Tài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 kết quả của</a:t>
                      </a:r>
                      <a:r>
                        <a:rPr sz="16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</a:t>
                      </a:r>
                      <a:endParaRPr sz="1600" dirty="0">
                        <a:latin typeface="Arial"/>
                        <a:cs typeface="Arial"/>
                      </a:endParaRPr>
                    </a:p>
                    <a:p>
                      <a:pPr marL="91440" marR="134112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bài học nhóm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cho các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đội </a:t>
                      </a:r>
                      <a:r>
                        <a:rPr sz="16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 trong tương lai  Kết thúc dự</a:t>
                      </a:r>
                      <a:r>
                        <a:rPr sz="16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án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5087" y="10053"/>
            <a:ext cx="6364668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593090">
              <a:lnSpc>
                <a:spcPts val="3840"/>
              </a:lnSpc>
              <a:spcBef>
                <a:spcPts val="95"/>
              </a:spcBef>
            </a:pPr>
            <a:r>
              <a:rPr sz="2400" b="0" dirty="0">
                <a:latin typeface="Arial"/>
                <a:cs typeface="Arial"/>
              </a:rPr>
              <a:t>Các đặc </a:t>
            </a:r>
            <a:r>
              <a:rPr sz="2400" b="0" spc="-5" dirty="0">
                <a:latin typeface="Arial"/>
                <a:cs typeface="Arial"/>
              </a:rPr>
              <a:t>điểm quan trọng </a:t>
            </a:r>
            <a:r>
              <a:rPr sz="2400" b="0" dirty="0">
                <a:latin typeface="Arial"/>
                <a:cs typeface="Arial"/>
              </a:rPr>
              <a:t>và không</a:t>
            </a:r>
            <a:r>
              <a:rPr sz="2400" b="0" spc="-125" dirty="0">
                <a:latin typeface="Arial"/>
                <a:cs typeface="Arial"/>
              </a:rPr>
              <a:t> </a:t>
            </a:r>
            <a:r>
              <a:rPr sz="2400" b="0" spc="-5" dirty="0">
                <a:latin typeface="Arial"/>
                <a:cs typeface="Arial"/>
              </a:rPr>
              <a:t>quan  </a:t>
            </a:r>
            <a:r>
              <a:rPr sz="2400" b="0" dirty="0">
                <a:latin typeface="Arial"/>
                <a:cs typeface="Arial"/>
              </a:rPr>
              <a:t>trọng của cộng </a:t>
            </a:r>
            <a:r>
              <a:rPr sz="2400" b="0" spc="-5" dirty="0">
                <a:latin typeface="Arial"/>
                <a:cs typeface="Arial"/>
              </a:rPr>
              <a:t>tác</a:t>
            </a:r>
            <a:r>
              <a:rPr sz="2400" b="0" spc="-9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viên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1"/>
          </p:nvPr>
        </p:nvSpPr>
        <p:spPr>
          <a:xfrm>
            <a:off x="527050" y="1679249"/>
            <a:ext cx="3886200" cy="4859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5" dirty="0" err="1" smtClean="0"/>
              <a:t>Nhiệt</a:t>
            </a:r>
            <a:r>
              <a:rPr u="none" spc="-5" dirty="0" smtClean="0"/>
              <a:t> </a:t>
            </a:r>
            <a:r>
              <a:rPr u="none" spc="-5" dirty="0"/>
              <a:t>tình về chủ đề của sự hợp</a:t>
            </a:r>
            <a:r>
              <a:rPr u="none" spc="30" dirty="0"/>
              <a:t> </a:t>
            </a:r>
            <a:r>
              <a:rPr u="none" spc="-5" dirty="0"/>
              <a:t>tác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10" dirty="0"/>
              <a:t>Cởi </a:t>
            </a:r>
            <a:r>
              <a:rPr u="none" spc="-5" dirty="0"/>
              <a:t>mở </a:t>
            </a:r>
            <a:r>
              <a:rPr u="none" dirty="0"/>
              <a:t>và </a:t>
            </a:r>
            <a:r>
              <a:rPr u="none" spc="-5" dirty="0"/>
              <a:t>ham hiểu</a:t>
            </a:r>
            <a:r>
              <a:rPr u="none" spc="30" dirty="0"/>
              <a:t> </a:t>
            </a:r>
            <a:r>
              <a:rPr u="none" spc="-10" dirty="0"/>
              <a:t>biết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10" dirty="0"/>
              <a:t>Nói </a:t>
            </a:r>
            <a:r>
              <a:rPr u="none" spc="-5" dirty="0"/>
              <a:t>lên suy nghĩ của</a:t>
            </a:r>
            <a:r>
              <a:rPr u="none" spc="25" dirty="0"/>
              <a:t> </a:t>
            </a:r>
            <a:r>
              <a:rPr u="none" spc="-5" dirty="0"/>
              <a:t>mình</a:t>
            </a:r>
          </a:p>
          <a:p>
            <a:pPr marL="0" marR="508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5" dirty="0"/>
              <a:t>Quay lại với mình </a:t>
            </a:r>
            <a:r>
              <a:rPr u="none" dirty="0"/>
              <a:t>và </a:t>
            </a:r>
            <a:r>
              <a:rPr u="none" spc="-5" dirty="0"/>
              <a:t>những </a:t>
            </a:r>
            <a:r>
              <a:rPr u="none" spc="-10" dirty="0"/>
              <a:t>người </a:t>
            </a:r>
            <a:r>
              <a:rPr u="none" spc="-5" dirty="0"/>
              <a:t>khác  một cách </a:t>
            </a:r>
            <a:r>
              <a:rPr u="none" dirty="0"/>
              <a:t>kịp </a:t>
            </a:r>
            <a:r>
              <a:rPr u="none" spc="-5" dirty="0"/>
              <a:t>thời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u="none" spc="-5" dirty="0"/>
              <a:t>Sẵn sàng để tham gia vào các </a:t>
            </a:r>
            <a:r>
              <a:rPr u="none" spc="-5" dirty="0" err="1"/>
              <a:t>cuộc</a:t>
            </a:r>
            <a:r>
              <a:rPr u="none" spc="10" dirty="0"/>
              <a:t> </a:t>
            </a:r>
            <a:r>
              <a:rPr u="none" spc="-5" dirty="0" err="1" smtClean="0"/>
              <a:t>trò</a:t>
            </a:r>
            <a:r>
              <a:rPr lang="en-US" u="none" spc="-5" dirty="0" smtClean="0"/>
              <a:t> </a:t>
            </a:r>
            <a:r>
              <a:rPr u="none" spc="-10" dirty="0" err="1" smtClean="0"/>
              <a:t>chuyện</a:t>
            </a:r>
            <a:r>
              <a:rPr u="none" spc="-10" dirty="0" smtClean="0"/>
              <a:t> </a:t>
            </a:r>
            <a:r>
              <a:rPr u="none" spc="-5" dirty="0"/>
              <a:t>khó</a:t>
            </a:r>
            <a:r>
              <a:rPr u="none" spc="20" dirty="0"/>
              <a:t> </a:t>
            </a:r>
            <a:r>
              <a:rPr u="none" spc="-5" dirty="0"/>
              <a:t>khăn.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AutoNum type="arabicPeriod" startAt="6"/>
              <a:tabLst>
                <a:tab pos="355600" algn="l"/>
                <a:tab pos="356235" algn="l"/>
              </a:tabLst>
            </a:pPr>
            <a:r>
              <a:rPr u="none" spc="-5" dirty="0"/>
              <a:t>Là một </a:t>
            </a:r>
            <a:r>
              <a:rPr u="none" spc="-10" dirty="0"/>
              <a:t>người </a:t>
            </a:r>
            <a:r>
              <a:rPr u="none" spc="-5" dirty="0"/>
              <a:t>biết lắng </a:t>
            </a:r>
            <a:r>
              <a:rPr u="none" spc="-10" dirty="0"/>
              <a:t>nghe </a:t>
            </a:r>
            <a:r>
              <a:rPr u="none" spc="-5" dirty="0" err="1"/>
              <a:t>sâu</a:t>
            </a:r>
            <a:r>
              <a:rPr u="none" spc="25" dirty="0"/>
              <a:t> </a:t>
            </a:r>
            <a:r>
              <a:rPr u="none" spc="-10" dirty="0" err="1" smtClean="0"/>
              <a:t>sắc</a:t>
            </a:r>
            <a:endParaRPr u="none"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27050" y="1646301"/>
            <a:ext cx="4156075" cy="4743450"/>
            <a:chOff x="527050" y="1646301"/>
            <a:chExt cx="4156075" cy="4743450"/>
          </a:xfrm>
        </p:grpSpPr>
        <p:sp>
          <p:nvSpPr>
            <p:cNvPr id="4" name="object 4"/>
            <p:cNvSpPr/>
            <p:nvPr/>
          </p:nvSpPr>
          <p:spPr>
            <a:xfrm>
              <a:off x="527050" y="1646301"/>
              <a:ext cx="4156075" cy="4743450"/>
            </a:xfrm>
            <a:custGeom>
              <a:avLst/>
              <a:gdLst/>
              <a:ahLst/>
              <a:cxnLst/>
              <a:rect l="l" t="t" r="r" b="b"/>
              <a:pathLst>
                <a:path w="4156075" h="4743450">
                  <a:moveTo>
                    <a:pt x="6350" y="0"/>
                  </a:moveTo>
                  <a:lnTo>
                    <a:pt x="6350" y="4743386"/>
                  </a:lnTo>
                </a:path>
                <a:path w="4156075" h="4743450">
                  <a:moveTo>
                    <a:pt x="4149725" y="0"/>
                  </a:moveTo>
                  <a:lnTo>
                    <a:pt x="4149725" y="4743386"/>
                  </a:lnTo>
                </a:path>
                <a:path w="4156075" h="4743450">
                  <a:moveTo>
                    <a:pt x="0" y="6350"/>
                  </a:moveTo>
                  <a:lnTo>
                    <a:pt x="4156075" y="6350"/>
                  </a:lnTo>
                </a:path>
              </a:pathLst>
            </a:custGeom>
            <a:ln w="127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050" y="6376987"/>
              <a:ext cx="4156075" cy="0"/>
            </a:xfrm>
            <a:custGeom>
              <a:avLst/>
              <a:gdLst/>
              <a:ahLst/>
              <a:cxnLst/>
              <a:rect l="l" t="t" r="r" b="b"/>
              <a:pathLst>
                <a:path w="4156075">
                  <a:moveTo>
                    <a:pt x="0" y="0"/>
                  </a:moveTo>
                  <a:lnTo>
                    <a:pt x="4156075" y="0"/>
                  </a:lnTo>
                </a:path>
              </a:pathLst>
            </a:custGeom>
            <a:ln w="254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84801" y="1646301"/>
            <a:ext cx="4084954" cy="4234180"/>
            <a:chOff x="4884801" y="1646301"/>
            <a:chExt cx="4084954" cy="4234180"/>
          </a:xfrm>
        </p:grpSpPr>
        <p:sp>
          <p:nvSpPr>
            <p:cNvPr id="8" name="object 8"/>
            <p:cNvSpPr/>
            <p:nvPr/>
          </p:nvSpPr>
          <p:spPr>
            <a:xfrm>
              <a:off x="4884801" y="1646301"/>
              <a:ext cx="4084954" cy="4234180"/>
            </a:xfrm>
            <a:custGeom>
              <a:avLst/>
              <a:gdLst/>
              <a:ahLst/>
              <a:cxnLst/>
              <a:rect l="l" t="t" r="r" b="b"/>
              <a:pathLst>
                <a:path w="4084954" h="4234180">
                  <a:moveTo>
                    <a:pt x="6350" y="0"/>
                  </a:moveTo>
                  <a:lnTo>
                    <a:pt x="6350" y="4233799"/>
                  </a:lnTo>
                </a:path>
                <a:path w="4084954" h="4234180">
                  <a:moveTo>
                    <a:pt x="4078224" y="0"/>
                  </a:moveTo>
                  <a:lnTo>
                    <a:pt x="4078224" y="4233799"/>
                  </a:lnTo>
                </a:path>
                <a:path w="4084954" h="4234180">
                  <a:moveTo>
                    <a:pt x="0" y="6350"/>
                  </a:moveTo>
                  <a:lnTo>
                    <a:pt x="4084574" y="6350"/>
                  </a:lnTo>
                </a:path>
              </a:pathLst>
            </a:custGeom>
            <a:ln w="127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4801" y="5867400"/>
              <a:ext cx="4084954" cy="0"/>
            </a:xfrm>
            <a:custGeom>
              <a:avLst/>
              <a:gdLst/>
              <a:ahLst/>
              <a:cxnLst/>
              <a:rect l="l" t="t" r="r" b="b"/>
              <a:pathLst>
                <a:path w="4084954">
                  <a:moveTo>
                    <a:pt x="0" y="0"/>
                  </a:moveTo>
                  <a:lnTo>
                    <a:pt x="4084574" y="0"/>
                  </a:lnTo>
                </a:path>
              </a:pathLst>
            </a:custGeom>
            <a:ln w="25400">
              <a:solidFill>
                <a:srgbClr val="FFF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0" y="1858228"/>
            <a:ext cx="4572000" cy="4196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65" marR="45720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7. </a:t>
            </a:r>
            <a:r>
              <a:rPr lang="vi-VN" spc="-5" dirty="0" smtClean="0"/>
              <a:t>Khéo </a:t>
            </a:r>
            <a:r>
              <a:rPr lang="vi-VN" spc="-5" dirty="0"/>
              <a:t>léo trong việc gửi / </a:t>
            </a:r>
            <a:r>
              <a:rPr lang="vi-VN" spc="-10" dirty="0"/>
              <a:t>nhận </a:t>
            </a:r>
            <a:r>
              <a:rPr lang="vi-VN" spc="-5" dirty="0"/>
              <a:t>thông </a:t>
            </a:r>
            <a:r>
              <a:rPr lang="vi-VN" dirty="0"/>
              <a:t>tin  </a:t>
            </a:r>
            <a:r>
              <a:rPr lang="vi-VN" spc="-5" dirty="0"/>
              <a:t>phản hồi tiêu</a:t>
            </a:r>
            <a:r>
              <a:rPr lang="vi-VN" spc="-10" dirty="0"/>
              <a:t> cực</a:t>
            </a:r>
          </a:p>
          <a:p>
            <a:pPr marL="12065" marR="58419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8. </a:t>
            </a:r>
            <a:r>
              <a:rPr lang="vi-VN" spc="-5" dirty="0" smtClean="0"/>
              <a:t>Sẵn </a:t>
            </a:r>
            <a:r>
              <a:rPr lang="vi-VN" spc="-5" dirty="0"/>
              <a:t>sàng đưa ra </a:t>
            </a:r>
            <a:r>
              <a:rPr lang="vi-VN" spc="-10" dirty="0"/>
              <a:t>những </a:t>
            </a:r>
            <a:r>
              <a:rPr lang="vi-VN" spc="-5" dirty="0"/>
              <a:t>ý tưởng </a:t>
            </a:r>
            <a:r>
              <a:rPr lang="vi-VN" spc="-10" dirty="0"/>
              <a:t>không  </a:t>
            </a:r>
            <a:r>
              <a:rPr lang="vi-VN" spc="-5" dirty="0"/>
              <a:t>phổ</a:t>
            </a:r>
            <a:r>
              <a:rPr lang="vi-VN" spc="-10" dirty="0"/>
              <a:t> </a:t>
            </a:r>
            <a:r>
              <a:rPr lang="vi-VN" spc="-5" dirty="0"/>
              <a:t>dụng</a:t>
            </a:r>
          </a:p>
          <a:p>
            <a:pPr marL="12065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9. </a:t>
            </a:r>
            <a:r>
              <a:rPr lang="vi-VN" spc="-5" dirty="0" smtClean="0"/>
              <a:t>Tự </a:t>
            </a:r>
            <a:r>
              <a:rPr lang="vi-VN" spc="-10" dirty="0"/>
              <a:t>quản </a:t>
            </a:r>
            <a:r>
              <a:rPr lang="vi-VN" spc="-5" dirty="0"/>
              <a:t>lý và </a:t>
            </a:r>
            <a:r>
              <a:rPr lang="vi-VN" spc="-15" dirty="0"/>
              <a:t>yêu </a:t>
            </a:r>
            <a:r>
              <a:rPr lang="vi-VN" spc="-5" dirty="0"/>
              <a:t>cầu "bảo trì</a:t>
            </a:r>
            <a:r>
              <a:rPr lang="vi-VN" spc="80" dirty="0"/>
              <a:t> </a:t>
            </a:r>
            <a:r>
              <a:rPr lang="vi-VN" spc="-5" dirty="0" smtClean="0"/>
              <a:t>thấp“</a:t>
            </a:r>
            <a:endParaRPr lang="en-US" spc="-5" dirty="0" smtClean="0"/>
          </a:p>
          <a:p>
            <a:pPr marL="12065">
              <a:lnSpc>
                <a:spcPct val="150000"/>
              </a:lnSpc>
              <a:tabLst>
                <a:tab pos="355600" algn="l"/>
                <a:tab pos="356235" algn="l"/>
              </a:tabLst>
            </a:pPr>
            <a:r>
              <a:rPr lang="en-US" spc="-5" dirty="0" smtClean="0"/>
              <a:t>10. </a:t>
            </a:r>
            <a:r>
              <a:rPr lang="vi-VN" spc="-5" dirty="0" smtClean="0"/>
              <a:t>Biết </a:t>
            </a:r>
            <a:r>
              <a:rPr lang="vi-VN" spc="-5" dirty="0"/>
              <a:t>các cam</a:t>
            </a:r>
            <a:r>
              <a:rPr lang="vi-VN" spc="25" dirty="0"/>
              <a:t> </a:t>
            </a:r>
            <a:r>
              <a:rPr lang="vi-VN" spc="-10" dirty="0"/>
              <a:t>kết</a:t>
            </a:r>
          </a:p>
          <a:p>
            <a:pPr marL="12065" marR="36195">
              <a:lnSpc>
                <a:spcPct val="150000"/>
              </a:lnSpc>
              <a:tabLst>
                <a:tab pos="356235" algn="l"/>
              </a:tabLst>
            </a:pPr>
            <a:r>
              <a:rPr lang="en-US" spc="-5" dirty="0" smtClean="0"/>
              <a:t>11. </a:t>
            </a:r>
            <a:r>
              <a:rPr lang="vi-VN" spc="-5" dirty="0" smtClean="0"/>
              <a:t>Sẵn </a:t>
            </a:r>
            <a:r>
              <a:rPr lang="vi-VN" spc="-5" dirty="0"/>
              <a:t>sàng thâm </a:t>
            </a:r>
            <a:r>
              <a:rPr lang="vi-VN" spc="-10" dirty="0"/>
              <a:t>nhập </a:t>
            </a:r>
            <a:r>
              <a:rPr lang="vi-VN" spc="-5" dirty="0"/>
              <a:t>vào chủ đề với </a:t>
            </a:r>
            <a:r>
              <a:rPr lang="vi-VN" dirty="0"/>
              <a:t>sự  </a:t>
            </a:r>
            <a:r>
              <a:rPr lang="vi-VN" spc="-5" dirty="0"/>
              <a:t>nhiệt </a:t>
            </a:r>
            <a:r>
              <a:rPr lang="vi-VN" spc="-10" dirty="0"/>
              <a:t>huyết</a:t>
            </a:r>
            <a:r>
              <a:rPr lang="vi-VN" spc="35" dirty="0"/>
              <a:t> </a:t>
            </a:r>
            <a:r>
              <a:rPr lang="vi-VN" spc="-5" dirty="0"/>
              <a:t>cao</a:t>
            </a:r>
          </a:p>
          <a:p>
            <a:pPr marL="12065">
              <a:lnSpc>
                <a:spcPct val="150000"/>
              </a:lnSpc>
              <a:spcBef>
                <a:spcPts val="5"/>
              </a:spcBef>
              <a:tabLst>
                <a:tab pos="356235" algn="l"/>
              </a:tabLst>
            </a:pPr>
            <a:r>
              <a:rPr lang="en-US" spc="-5" dirty="0" smtClean="0"/>
              <a:t>12. </a:t>
            </a:r>
            <a:r>
              <a:rPr lang="vi-VN" spc="-5" dirty="0" smtClean="0"/>
              <a:t>Suy </a:t>
            </a:r>
            <a:r>
              <a:rPr lang="vi-VN" spc="-5" dirty="0"/>
              <a:t>nghĩ khác hơn tôi làm/mang</a:t>
            </a:r>
            <a:r>
              <a:rPr lang="vi-VN" spc="20" dirty="0"/>
              <a:t> </a:t>
            </a:r>
            <a:r>
              <a:rPr lang="vi-VN" spc="-5" dirty="0"/>
              <a:t>các</a:t>
            </a:r>
          </a:p>
          <a:p>
            <a:pPr marL="355600">
              <a:lnSpc>
                <a:spcPct val="150000"/>
              </a:lnSpc>
            </a:pPr>
            <a:r>
              <a:rPr lang="vi-VN" spc="-10" dirty="0"/>
              <a:t>quan </a:t>
            </a:r>
            <a:r>
              <a:rPr lang="vi-VN" spc="-5" dirty="0"/>
              <a:t>điểm khác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68012" y="1273060"/>
            <a:ext cx="511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985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/>
              <a:t>12 </a:t>
            </a:r>
            <a:r>
              <a:rPr lang="en-US" sz="2800" spc="-5" dirty="0" err="1"/>
              <a:t>đặc</a:t>
            </a:r>
            <a:r>
              <a:rPr lang="en-US" sz="2800" spc="-5" dirty="0"/>
              <a:t> </a:t>
            </a:r>
            <a:r>
              <a:rPr lang="en-US" sz="2800" spc="-5" dirty="0" err="1"/>
              <a:t>điểm</a:t>
            </a:r>
            <a:r>
              <a:rPr lang="en-US" sz="2800" spc="-5" dirty="0"/>
              <a:t> </a:t>
            </a:r>
            <a:r>
              <a:rPr lang="en-US" sz="2800" spc="-5" dirty="0" err="1"/>
              <a:t>quan</a:t>
            </a:r>
            <a:r>
              <a:rPr lang="en-US" sz="2800" spc="-5" dirty="0"/>
              <a:t> </a:t>
            </a:r>
            <a:r>
              <a:rPr lang="en-US" sz="2800" spc="-5" dirty="0" err="1"/>
              <a:t>trọng</a:t>
            </a:r>
            <a:r>
              <a:rPr lang="en-US" sz="2800" spc="40" dirty="0"/>
              <a:t> </a:t>
            </a:r>
            <a:r>
              <a:rPr lang="en-US" sz="2800" spc="-5" dirty="0" err="1"/>
              <a:t>nhất</a:t>
            </a:r>
            <a:endParaRPr lang="en-US" sz="2800"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14400"/>
            <a:ext cx="7886700" cy="1325563"/>
          </a:xfrm>
        </p:spPr>
        <p:txBody>
          <a:bodyPr/>
          <a:lstStyle/>
          <a:p>
            <a:r>
              <a:rPr lang="vi-VN" sz="2400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9 đặc điểm ít quan trọng</a:t>
            </a:r>
            <a:r>
              <a:rPr lang="vi-VN" sz="2400" spc="5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 </a:t>
            </a:r>
            <a:r>
              <a:rPr lang="vi-VN" sz="2400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nhất</a:t>
            </a:r>
            <a:r>
              <a:rPr lang="vi-VN" dirty="0">
                <a:latin typeface="Arial"/>
                <a:cs typeface="Arial"/>
              </a:rPr>
              <a:t/>
            </a:r>
            <a:br>
              <a:rPr lang="vi-VN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8650" y="1981200"/>
            <a:ext cx="653415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 smtClean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tổ chức</a:t>
            </a:r>
            <a:r>
              <a:rPr lang="vi-VN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endParaRPr lang="vi-VN" dirty="0">
              <a:latin typeface="Arial"/>
              <a:cs typeface="Arial"/>
            </a:endParaRPr>
          </a:p>
          <a:p>
            <a:pPr marR="412750"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người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nào đó tôi thích ngay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lập 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tức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Đã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giành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lang="vi-VN" dirty="0">
                <a:solidFill>
                  <a:srgbClr val="000308"/>
                </a:solidFill>
                <a:latin typeface="Arial"/>
                <a:cs typeface="Arial"/>
              </a:rPr>
              <a:t>sự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tin tưởng của</a:t>
            </a:r>
            <a:r>
              <a:rPr lang="vi-VN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tôi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kinh nghiệm như một cộng tác</a:t>
            </a:r>
            <a:r>
              <a:rPr lang="vi-VN" spc="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Kỹ năng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thuyết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trình và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thuyết</a:t>
            </a:r>
            <a:r>
              <a:rPr lang="vi-VN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Thích giao du </a:t>
            </a:r>
            <a:r>
              <a:rPr lang="vi-VN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lang="vi-VN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người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nào đó tôi biết</a:t>
            </a:r>
            <a:r>
              <a:rPr lang="vi-VN" spc="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lang="vi-VN" dirty="0">
              <a:latin typeface="Arial"/>
              <a:cs typeface="Arial"/>
            </a:endParaRPr>
          </a:p>
          <a:p>
            <a:pPr marR="200660"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uy tín thành lập trong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lĩnh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vực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hợp 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lang="vi-VN" dirty="0">
              <a:latin typeface="Arial"/>
              <a:cs typeface="Arial"/>
            </a:endParaRPr>
          </a:p>
          <a:p>
            <a:pPr>
              <a:lnSpc>
                <a:spcPct val="150000"/>
              </a:lnSpc>
              <a:buAutoNum type="arabicPeriod"/>
              <a:tabLst>
                <a:tab pos="428625" algn="l"/>
                <a:tab pos="429259" algn="l"/>
              </a:tabLst>
            </a:pP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Là một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lang="vi-VN" spc="-5" dirty="0">
                <a:solidFill>
                  <a:srgbClr val="000308"/>
                </a:solidFill>
                <a:latin typeface="Arial"/>
                <a:cs typeface="Arial"/>
              </a:rPr>
              <a:t>nhân có kinh</a:t>
            </a:r>
            <a:r>
              <a:rPr lang="vi-VN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lang="vi-VN" spc="-10" dirty="0">
                <a:solidFill>
                  <a:srgbClr val="000308"/>
                </a:solidFill>
                <a:latin typeface="Arial"/>
                <a:cs typeface="Arial"/>
              </a:rPr>
              <a:t>nghiệm</a:t>
            </a:r>
            <a:endParaRPr lang="vi-V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440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2532" y="133131"/>
            <a:ext cx="6306668" cy="1104148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sz="2800" b="0" dirty="0" smtClean="0">
                <a:latin typeface="Arial"/>
                <a:cs typeface="Arial"/>
              </a:rPr>
              <a:t>2. 3. </a:t>
            </a:r>
            <a:r>
              <a:rPr lang="en-US" sz="2800" b="0" dirty="0" err="1" smtClean="0">
                <a:latin typeface="Arial"/>
                <a:cs typeface="Arial"/>
              </a:rPr>
              <a:t>Sử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dụng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hệ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cộng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tác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để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tăng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thông</a:t>
            </a:r>
            <a:r>
              <a:rPr lang="en-US" sz="2800" b="0" dirty="0" smtClean="0">
                <a:latin typeface="Arial"/>
                <a:cs typeface="Arial"/>
              </a:rPr>
              <a:t> tin </a:t>
            </a:r>
            <a:r>
              <a:rPr lang="en-US" sz="2800" b="0" dirty="0" err="1" smtClean="0">
                <a:latin typeface="Arial"/>
                <a:cs typeface="Arial"/>
              </a:rPr>
              <a:t>liên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lạc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cho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nhóm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làm</a:t>
            </a:r>
            <a:r>
              <a:rPr lang="en-US" sz="2800" b="0" dirty="0" smtClean="0">
                <a:latin typeface="Arial"/>
                <a:cs typeface="Arial"/>
              </a:rPr>
              <a:t> </a:t>
            </a:r>
            <a:r>
              <a:rPr lang="en-US" sz="2800" b="0" dirty="0" err="1" smtClean="0">
                <a:latin typeface="Arial"/>
                <a:cs typeface="Arial"/>
              </a:rPr>
              <a:t>việc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533400" y="3117328"/>
            <a:ext cx="7766050" cy="3145155"/>
            <a:chOff x="565150" y="2506726"/>
            <a:chExt cx="7766050" cy="3145155"/>
          </a:xfrm>
        </p:grpSpPr>
        <p:sp>
          <p:nvSpPr>
            <p:cNvPr id="5" name="object 5"/>
            <p:cNvSpPr/>
            <p:nvPr/>
          </p:nvSpPr>
          <p:spPr>
            <a:xfrm>
              <a:off x="590550" y="2519387"/>
              <a:ext cx="7715250" cy="371475"/>
            </a:xfrm>
            <a:custGeom>
              <a:avLst/>
              <a:gdLst/>
              <a:ahLst/>
              <a:cxnLst/>
              <a:rect l="l" t="t" r="r" b="b"/>
              <a:pathLst>
                <a:path w="7715250" h="371475">
                  <a:moveTo>
                    <a:pt x="7715250" y="0"/>
                  </a:moveTo>
                  <a:lnTo>
                    <a:pt x="4857750" y="0"/>
                  </a:lnTo>
                  <a:lnTo>
                    <a:pt x="0" y="0"/>
                  </a:lnTo>
                  <a:lnTo>
                    <a:pt x="0" y="370878"/>
                  </a:lnTo>
                  <a:lnTo>
                    <a:pt x="4857750" y="370878"/>
                  </a:lnTo>
                  <a:lnTo>
                    <a:pt x="7715250" y="370878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0550" y="2890202"/>
              <a:ext cx="7715250" cy="579755"/>
            </a:xfrm>
            <a:custGeom>
              <a:avLst/>
              <a:gdLst/>
              <a:ahLst/>
              <a:cxnLst/>
              <a:rect l="l" t="t" r="r" b="b"/>
              <a:pathLst>
                <a:path w="7715250" h="579754">
                  <a:moveTo>
                    <a:pt x="7715250" y="0"/>
                  </a:moveTo>
                  <a:lnTo>
                    <a:pt x="4857750" y="0"/>
                  </a:lnTo>
                  <a:lnTo>
                    <a:pt x="0" y="0"/>
                  </a:lnTo>
                  <a:lnTo>
                    <a:pt x="0" y="579183"/>
                  </a:lnTo>
                  <a:lnTo>
                    <a:pt x="4857750" y="579183"/>
                  </a:lnTo>
                  <a:lnTo>
                    <a:pt x="7715250" y="579183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CAC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0550" y="3469474"/>
              <a:ext cx="7715250" cy="371475"/>
            </a:xfrm>
            <a:custGeom>
              <a:avLst/>
              <a:gdLst/>
              <a:ahLst/>
              <a:cxnLst/>
              <a:rect l="l" t="t" r="r" b="b"/>
              <a:pathLst>
                <a:path w="7715250" h="371475">
                  <a:moveTo>
                    <a:pt x="7715250" y="0"/>
                  </a:moveTo>
                  <a:lnTo>
                    <a:pt x="4857750" y="0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370878"/>
                  </a:lnTo>
                  <a:lnTo>
                    <a:pt x="2143125" y="370878"/>
                  </a:lnTo>
                  <a:lnTo>
                    <a:pt x="4857750" y="370878"/>
                  </a:lnTo>
                  <a:lnTo>
                    <a:pt x="7715250" y="370878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E7E8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0550" y="3840352"/>
              <a:ext cx="7715250" cy="1798955"/>
            </a:xfrm>
            <a:custGeom>
              <a:avLst/>
              <a:gdLst/>
              <a:ahLst/>
              <a:cxnLst/>
              <a:rect l="l" t="t" r="r" b="b"/>
              <a:pathLst>
                <a:path w="7715250" h="1798954">
                  <a:moveTo>
                    <a:pt x="7715250" y="0"/>
                  </a:moveTo>
                  <a:lnTo>
                    <a:pt x="4857750" y="0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1798447"/>
                  </a:lnTo>
                  <a:lnTo>
                    <a:pt x="2143125" y="1798447"/>
                  </a:lnTo>
                  <a:lnTo>
                    <a:pt x="4857750" y="1798447"/>
                  </a:lnTo>
                  <a:lnTo>
                    <a:pt x="7715250" y="1798447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CAC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33675" y="2513076"/>
              <a:ext cx="2714625" cy="3132455"/>
            </a:xfrm>
            <a:custGeom>
              <a:avLst/>
              <a:gdLst/>
              <a:ahLst/>
              <a:cxnLst/>
              <a:rect l="l" t="t" r="r" b="b"/>
              <a:pathLst>
                <a:path w="2714625" h="3132454">
                  <a:moveTo>
                    <a:pt x="0" y="949960"/>
                  </a:moveTo>
                  <a:lnTo>
                    <a:pt x="0" y="3132074"/>
                  </a:lnTo>
                </a:path>
                <a:path w="2714625" h="3132454">
                  <a:moveTo>
                    <a:pt x="2714625" y="0"/>
                  </a:moveTo>
                  <a:lnTo>
                    <a:pt x="2714625" y="313207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200" y="2890266"/>
              <a:ext cx="7727950" cy="0"/>
            </a:xfrm>
            <a:custGeom>
              <a:avLst/>
              <a:gdLst/>
              <a:ahLst/>
              <a:cxnLst/>
              <a:rect l="l" t="t" r="r" b="b"/>
              <a:pathLst>
                <a:path w="7727950">
                  <a:moveTo>
                    <a:pt x="0" y="0"/>
                  </a:moveTo>
                  <a:lnTo>
                    <a:pt x="772795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4200" y="2513076"/>
              <a:ext cx="7727950" cy="3132455"/>
            </a:xfrm>
            <a:custGeom>
              <a:avLst/>
              <a:gdLst/>
              <a:ahLst/>
              <a:cxnLst/>
              <a:rect l="l" t="t" r="r" b="b"/>
              <a:pathLst>
                <a:path w="7727950" h="3132454">
                  <a:moveTo>
                    <a:pt x="0" y="956310"/>
                  </a:moveTo>
                  <a:lnTo>
                    <a:pt x="7727950" y="956310"/>
                  </a:lnTo>
                </a:path>
                <a:path w="7727950" h="3132454">
                  <a:moveTo>
                    <a:pt x="0" y="1327277"/>
                  </a:moveTo>
                  <a:lnTo>
                    <a:pt x="7727950" y="1327277"/>
                  </a:lnTo>
                </a:path>
                <a:path w="7727950" h="3132454">
                  <a:moveTo>
                    <a:pt x="6350" y="0"/>
                  </a:moveTo>
                  <a:lnTo>
                    <a:pt x="6350" y="3132074"/>
                  </a:lnTo>
                </a:path>
                <a:path w="7727950" h="3132454">
                  <a:moveTo>
                    <a:pt x="7721600" y="0"/>
                  </a:moveTo>
                  <a:lnTo>
                    <a:pt x="7721600" y="3132074"/>
                  </a:lnTo>
                </a:path>
                <a:path w="7727950" h="3132454">
                  <a:moveTo>
                    <a:pt x="0" y="6350"/>
                  </a:moveTo>
                  <a:lnTo>
                    <a:pt x="7727950" y="6350"/>
                  </a:lnTo>
                </a:path>
                <a:path w="7727950" h="3132454">
                  <a:moveTo>
                    <a:pt x="0" y="3125724"/>
                  </a:moveTo>
                  <a:lnTo>
                    <a:pt x="7727950" y="31257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1887" y="3117328"/>
            <a:ext cx="847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6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0803" y="3117328"/>
            <a:ext cx="1524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687" y="3488295"/>
            <a:ext cx="18078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Lịch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chia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sẻ 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Lời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mời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tham</a:t>
            </a:r>
            <a:r>
              <a:rPr sz="1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4687" y="4067365"/>
            <a:ext cx="1189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Một địa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8295" y="4067365"/>
            <a:ext cx="1378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Nhiều địa</a:t>
            </a:r>
            <a:r>
              <a:rPr sz="16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3173" y="4067365"/>
            <a:ext cx="2239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Một hoặc nhiều địa</a:t>
            </a:r>
            <a:r>
              <a:rPr sz="16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687" y="4438332"/>
            <a:ext cx="19367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Ứng dụng văn</a:t>
            </a:r>
            <a:r>
              <a:rPr sz="16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phòng  như Word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và  PowerPoint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68295" y="4438332"/>
            <a:ext cx="2143125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Cuộc gọi hội</a:t>
            </a:r>
            <a:r>
              <a:rPr sz="1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nghị</a:t>
            </a:r>
            <a:endParaRPr sz="1600">
              <a:latin typeface="Arial"/>
              <a:cs typeface="Arial"/>
            </a:endParaRPr>
          </a:p>
          <a:p>
            <a:pPr marL="12700" marR="1044575">
              <a:lnSpc>
                <a:spcPct val="100000"/>
              </a:lnSpc>
            </a:pP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Hội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thảo  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Text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chat  Google</a:t>
            </a:r>
            <a:r>
              <a:rPr sz="1600" spc="-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000308"/>
                </a:solidFill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Microsoft SharedView  Windows </a:t>
            </a:r>
            <a:r>
              <a:rPr sz="1600" dirty="0">
                <a:solidFill>
                  <a:srgbClr val="000308"/>
                </a:solidFill>
                <a:latin typeface="Arial"/>
                <a:cs typeface="Arial"/>
              </a:rPr>
              <a:t>Live</a:t>
            </a:r>
            <a:r>
              <a:rPr sz="1600" spc="-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SkyDrive 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Hội nghị truyền</a:t>
            </a:r>
            <a:r>
              <a:rPr sz="16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3173" y="4438332"/>
            <a:ext cx="17310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Email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Diễn đàn thảo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luận  Đội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khảo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sát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98445" y="6169520"/>
            <a:ext cx="5501005" cy="285750"/>
          </a:xfrm>
          <a:custGeom>
            <a:avLst/>
            <a:gdLst/>
            <a:ahLst/>
            <a:cxnLst/>
            <a:rect l="l" t="t" r="r" b="b"/>
            <a:pathLst>
              <a:path w="5501005" h="285750">
                <a:moveTo>
                  <a:pt x="5500751" y="0"/>
                </a:moveTo>
                <a:lnTo>
                  <a:pt x="5498877" y="55612"/>
                </a:lnTo>
                <a:lnTo>
                  <a:pt x="5493765" y="101026"/>
                </a:lnTo>
                <a:lnTo>
                  <a:pt x="5486177" y="131646"/>
                </a:lnTo>
                <a:lnTo>
                  <a:pt x="5476875" y="142875"/>
                </a:lnTo>
                <a:lnTo>
                  <a:pt x="2774188" y="142875"/>
                </a:lnTo>
                <a:lnTo>
                  <a:pt x="2764885" y="154103"/>
                </a:lnTo>
                <a:lnTo>
                  <a:pt x="2757296" y="184723"/>
                </a:lnTo>
                <a:lnTo>
                  <a:pt x="2752185" y="230137"/>
                </a:lnTo>
                <a:lnTo>
                  <a:pt x="2750312" y="285750"/>
                </a:lnTo>
                <a:lnTo>
                  <a:pt x="2748440" y="230137"/>
                </a:lnTo>
                <a:lnTo>
                  <a:pt x="2743342" y="184723"/>
                </a:lnTo>
                <a:lnTo>
                  <a:pt x="2735792" y="154103"/>
                </a:lnTo>
                <a:lnTo>
                  <a:pt x="2726563" y="142875"/>
                </a:lnTo>
                <a:lnTo>
                  <a:pt x="23749" y="142875"/>
                </a:lnTo>
                <a:lnTo>
                  <a:pt x="14519" y="131646"/>
                </a:lnTo>
                <a:lnTo>
                  <a:pt x="6969" y="101026"/>
                </a:lnTo>
                <a:lnTo>
                  <a:pt x="1871" y="55612"/>
                </a:lnTo>
                <a:lnTo>
                  <a:pt x="0" y="0"/>
                </a:lnTo>
              </a:path>
            </a:pathLst>
          </a:custGeom>
          <a:ln w="9999">
            <a:solidFill>
              <a:srgbClr val="003C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20310" y="6399440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44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heavy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Các cuộc họp</a:t>
            </a:r>
            <a:r>
              <a:rPr sz="1800" u="heavy" spc="-7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ảo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9445" y="2961753"/>
            <a:ext cx="7727950" cy="0"/>
          </a:xfrm>
          <a:custGeom>
            <a:avLst/>
            <a:gdLst/>
            <a:ahLst/>
            <a:cxnLst/>
            <a:rect l="l" t="t" r="r" b="b"/>
            <a:pathLst>
              <a:path w="7727950">
                <a:moveTo>
                  <a:pt x="0" y="0"/>
                </a:moveTo>
                <a:lnTo>
                  <a:pt x="77279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257686"/>
              </p:ext>
            </p:extLst>
          </p:nvPr>
        </p:nvGraphicFramePr>
        <p:xfrm>
          <a:off x="382905" y="1931474"/>
          <a:ext cx="7727950" cy="8418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1883">
                <a:tc>
                  <a:txBody>
                    <a:bodyPr/>
                    <a:lstStyle/>
                    <a:p>
                      <a:pPr marL="554990" marR="3270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Gặp nhau tại</a:t>
                      </a:r>
                      <a:r>
                        <a:rPr sz="1200" spc="-24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cùng một thời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điểm, nhưng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không nhất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thiết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phải  ở cùng </a:t>
                      </a:r>
                      <a:r>
                        <a:rPr sz="1200" spc="-1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vị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trí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địa</a:t>
                      </a:r>
                      <a:r>
                        <a:rPr sz="1200" spc="-1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lý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554990" marR="47180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003185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-1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ó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thể bao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gồm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các cuộc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gọi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hội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nghị,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mặt đối mặt các</a:t>
                      </a:r>
                      <a:r>
                        <a:rPr sz="1200" spc="-19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cuộc  họp hoặc các cuộc họp trực</a:t>
                      </a:r>
                      <a:r>
                        <a:rPr sz="1200" spc="-114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tuyến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4645" marR="2279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không cùng một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lúc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hoặc</a:t>
                      </a:r>
                      <a:r>
                        <a:rPr sz="1200" spc="-18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trong  cùng một </a:t>
                      </a:r>
                      <a:r>
                        <a:rPr sz="1200" spc="-1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vị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trí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địa</a:t>
                      </a:r>
                      <a:r>
                        <a:rPr sz="1200" spc="-4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lý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334645" marR="28384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003185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200" spc="-1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ó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thể bao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gồm diễn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đàn</a:t>
                      </a:r>
                      <a:r>
                        <a:rPr sz="1200" spc="-14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thảo 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luận </a:t>
                      </a:r>
                      <a:r>
                        <a:rPr sz="120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hoặc trao đổi</a:t>
                      </a:r>
                      <a:r>
                        <a:rPr sz="1200" spc="-90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003185"/>
                          </a:solidFill>
                          <a:latin typeface="Arial"/>
                          <a:cs typeface="Arial"/>
                        </a:rPr>
                        <a:t>email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1055499" y="1302568"/>
            <a:ext cx="5343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Q3: </a:t>
            </a:r>
            <a:r>
              <a:rPr lang="en-US" sz="2800" dirty="0" err="1">
                <a:latin typeface="Arial"/>
                <a:cs typeface="Arial"/>
              </a:rPr>
              <a:t>Sử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dụng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các</a:t>
            </a:r>
            <a:r>
              <a:rPr lang="en-US" sz="2800" dirty="0">
                <a:latin typeface="Arial"/>
                <a:cs typeface="Arial"/>
              </a:rPr>
              <a:t> HTTT </a:t>
            </a:r>
            <a:r>
              <a:rPr lang="en-US" sz="2800" dirty="0" err="1">
                <a:latin typeface="Arial"/>
                <a:cs typeface="Arial"/>
              </a:rPr>
              <a:t>cộng</a:t>
            </a:r>
            <a:r>
              <a:rPr lang="en-US" sz="2800" spc="-18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tác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44393"/>
            <a:ext cx="6096000" cy="79380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90"/>
              </a:spcBef>
            </a:pPr>
            <a:r>
              <a:rPr sz="4000" b="0" spc="-15" dirty="0">
                <a:latin typeface="Arial"/>
                <a:cs typeface="Arial"/>
              </a:rPr>
              <a:t>Virtual </a:t>
            </a:r>
            <a:r>
              <a:rPr sz="4000" b="0" spc="-5" dirty="0">
                <a:latin typeface="Arial"/>
                <a:cs typeface="Arial"/>
              </a:rPr>
              <a:t>Meetings – </a:t>
            </a:r>
            <a:r>
              <a:rPr sz="4000" b="0" spc="-10" dirty="0">
                <a:latin typeface="Arial"/>
                <a:cs typeface="Arial"/>
              </a:rPr>
              <a:t>Họp</a:t>
            </a:r>
            <a:r>
              <a:rPr sz="4000" b="0" spc="7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ảo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7542" y="1549653"/>
            <a:ext cx="7498715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7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yêu cầu tất cả mọi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 ở cùng một vị trí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2000" spc="-1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cùng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 thời</a:t>
            </a:r>
            <a:r>
              <a:rPr sz="2000" spc="-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 công cụ cuộc họp</a:t>
            </a:r>
            <a:r>
              <a:rPr sz="2000" spc="-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ảo</a:t>
            </a:r>
            <a:endParaRPr sz="2000">
              <a:latin typeface="Arial"/>
              <a:cs typeface="Arial"/>
            </a:endParaRPr>
          </a:p>
          <a:p>
            <a:pPr marL="756285" marR="247015" lvl="1" indent="-287020">
              <a:lnSpc>
                <a:spcPct val="100000"/>
              </a:lnSpc>
              <a:spcBef>
                <a:spcPts val="480"/>
              </a:spcBef>
              <a:buChar char="―"/>
              <a:tabLst>
                <a:tab pos="756920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Cuộc gọi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luận: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gặp khó khăn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sắp xếp</a:t>
            </a:r>
            <a:r>
              <a:rPr sz="2000" spc="-1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đúng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thời</a:t>
            </a:r>
            <a:r>
              <a:rPr sz="2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điểm</a:t>
            </a:r>
            <a:endParaRPr sz="20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484"/>
              </a:spcBef>
              <a:buChar char="―"/>
              <a:tabLst>
                <a:tab pos="756920" algn="l"/>
              </a:tabLst>
            </a:pPr>
            <a:r>
              <a:rPr sz="2000" spc="-25" dirty="0">
                <a:solidFill>
                  <a:srgbClr val="003185"/>
                </a:solidFill>
                <a:latin typeface="Arial"/>
                <a:cs typeface="Arial"/>
              </a:rPr>
              <a:t>Trò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chuyện bằng văn bản: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dễ dàng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hơn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sắp xếp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nếu</a:t>
            </a:r>
            <a:r>
              <a:rPr sz="2000" spc="-1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mọi  người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nhắn tin di</a:t>
            </a:r>
            <a:r>
              <a:rPr sz="2000" spc="-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75"/>
              </a:spcBef>
              <a:buChar char="―"/>
              <a:tabLst>
                <a:tab pos="75692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Hội thảo truyền hình: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đòi hỏi tất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cả mọi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phải có</a:t>
            </a:r>
            <a:r>
              <a:rPr sz="2000" spc="-1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thiết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bị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thích</a:t>
            </a:r>
            <a:r>
              <a:rPr sz="2000" spc="-8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hợp</a:t>
            </a:r>
            <a:endParaRPr sz="2000">
              <a:latin typeface="Arial"/>
              <a:cs typeface="Arial"/>
            </a:endParaRPr>
          </a:p>
          <a:p>
            <a:pPr marL="756285" marR="76835" lvl="1" indent="-287020">
              <a:lnSpc>
                <a:spcPct val="100000"/>
              </a:lnSpc>
              <a:spcBef>
                <a:spcPts val="480"/>
              </a:spcBef>
              <a:buChar char="―"/>
              <a:tabLst>
                <a:tab pos="756920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Email: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quen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thuộc nhất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nhưng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hạn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chế trong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quản lý</a:t>
            </a:r>
            <a:r>
              <a:rPr sz="2000" spc="-16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nội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dung</a:t>
            </a:r>
            <a:endParaRPr sz="2000">
              <a:latin typeface="Arial"/>
              <a:cs typeface="Arial"/>
            </a:endParaRPr>
          </a:p>
          <a:p>
            <a:pPr marL="826135" lvl="1" indent="-356870">
              <a:lnSpc>
                <a:spcPct val="100000"/>
              </a:lnSpc>
              <a:spcBef>
                <a:spcPts val="480"/>
              </a:spcBef>
              <a:buChar char="―"/>
              <a:tabLst>
                <a:tab pos="826769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Diễn đàn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luận: nội dung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tổ chức hơn so với</a:t>
            </a:r>
            <a:r>
              <a:rPr sz="2000" spc="-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email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sz="2000" spc="5" dirty="0">
                <a:solidFill>
                  <a:srgbClr val="003185"/>
                </a:solidFill>
                <a:latin typeface="Arial"/>
                <a:cs typeface="Arial"/>
              </a:rPr>
              <a:t>―</a:t>
            </a:r>
            <a:r>
              <a:rPr sz="2000" spc="-4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Đội điều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tra: dễ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quản lý nhưng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cung cấp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nhiều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thảo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luận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tương</a:t>
            </a:r>
            <a:r>
              <a:rPr sz="20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" y="762000"/>
            <a:ext cx="9163050" cy="6391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844" y="2197735"/>
            <a:ext cx="200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3185"/>
                </a:solidFill>
                <a:latin typeface="Arial"/>
                <a:cs typeface="Arial"/>
              </a:rPr>
              <a:t>―Figure</a:t>
            </a:r>
            <a:r>
              <a:rPr sz="2800" spc="-4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3185"/>
                </a:solidFill>
                <a:latin typeface="Arial"/>
                <a:cs typeface="Arial"/>
              </a:rPr>
              <a:t>2-5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699" y="735207"/>
            <a:ext cx="7388556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Tham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gia một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cuộc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họp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trên</a:t>
            </a:r>
            <a:r>
              <a:rPr sz="3200" spc="-1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mạng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1600200"/>
            <a:ext cx="7543800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4200" y="661291"/>
            <a:ext cx="5410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Ví </a:t>
            </a:r>
            <a:r>
              <a:rPr sz="3200" b="0" spc="-5" dirty="0">
                <a:latin typeface="Arial"/>
                <a:cs typeface="Arial"/>
              </a:rPr>
              <a:t>dụ </a:t>
            </a:r>
            <a:r>
              <a:rPr sz="3200" b="0" dirty="0">
                <a:latin typeface="Arial"/>
                <a:cs typeface="Arial"/>
              </a:rPr>
              <a:t>về </a:t>
            </a:r>
            <a:r>
              <a:rPr sz="3200" b="0" spc="-5" dirty="0">
                <a:latin typeface="Arial"/>
                <a:cs typeface="Arial"/>
              </a:rPr>
              <a:t>Diễn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đàn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84225" y="1524000"/>
            <a:ext cx="7445375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712983"/>
            <a:ext cx="62484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Ví </a:t>
            </a:r>
            <a:r>
              <a:rPr sz="3200" b="0" spc="-5" dirty="0">
                <a:latin typeface="Arial"/>
                <a:cs typeface="Arial"/>
              </a:rPr>
              <a:t>dụ </a:t>
            </a:r>
            <a:r>
              <a:rPr sz="3200" b="0" dirty="0">
                <a:latin typeface="Arial"/>
                <a:cs typeface="Arial"/>
              </a:rPr>
              <a:t>về </a:t>
            </a:r>
            <a:r>
              <a:rPr sz="3200" b="0" spc="-5" dirty="0">
                <a:latin typeface="Arial"/>
                <a:cs typeface="Arial"/>
              </a:rPr>
              <a:t>điều </a:t>
            </a:r>
            <a:r>
              <a:rPr sz="3200" b="0" dirty="0">
                <a:latin typeface="Arial"/>
                <a:cs typeface="Arial"/>
              </a:rPr>
              <a:t>tra </a:t>
            </a:r>
            <a:r>
              <a:rPr sz="3200" b="0" spc="-5" dirty="0">
                <a:latin typeface="Arial"/>
                <a:cs typeface="Arial"/>
              </a:rPr>
              <a:t>thông qua</a:t>
            </a:r>
            <a:r>
              <a:rPr sz="3200" b="0" spc="-9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mạng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09600" y="1524000"/>
            <a:ext cx="8001000" cy="459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NỘI DUNG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00249"/>
            <a:ext cx="7886700" cy="3867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2.1 </a:t>
            </a: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thiệu</a:t>
            </a:r>
            <a:r>
              <a:rPr lang="en-US" sz="2800" dirty="0" smtClean="0"/>
              <a:t> </a:t>
            </a:r>
            <a:r>
              <a:rPr lang="en-US" sz="2800" dirty="0" err="1" smtClean="0"/>
              <a:t>về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2.2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HTTT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2.3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tăng</a:t>
            </a:r>
            <a:r>
              <a:rPr lang="en-US" sz="2800" dirty="0" smtClean="0"/>
              <a:t> </a:t>
            </a:r>
            <a:r>
              <a:rPr lang="en-US" sz="2800" dirty="0" err="1" smtClean="0"/>
              <a:t>thông</a:t>
            </a:r>
            <a:r>
              <a:rPr lang="en-US" sz="2800" dirty="0" smtClean="0"/>
              <a:t> tin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lạc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nhóm</a:t>
            </a:r>
            <a:r>
              <a:rPr lang="en-US" sz="2800" dirty="0" smtClean="0"/>
              <a:t> </a:t>
            </a:r>
            <a:r>
              <a:rPr lang="en-US" sz="2800" dirty="0" err="1" smtClean="0"/>
              <a:t>người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2.4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quản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 smtClean="0"/>
              <a:t>nội</a:t>
            </a:r>
            <a:r>
              <a:rPr lang="en-US" sz="2800" dirty="0" smtClean="0"/>
              <a:t> dung</a:t>
            </a:r>
          </a:p>
          <a:p>
            <a:pPr marL="0" indent="0">
              <a:buNone/>
            </a:pPr>
            <a:r>
              <a:rPr lang="en-US" sz="2800" dirty="0" smtClean="0"/>
              <a:t>2.5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doanh</a:t>
            </a:r>
            <a:r>
              <a:rPr lang="en-US" sz="2800" dirty="0" smtClean="0"/>
              <a:t> </a:t>
            </a:r>
            <a:r>
              <a:rPr lang="en-US" sz="2800" dirty="0" err="1" smtClean="0"/>
              <a:t>nghiệp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cộng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8147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62048" y="0"/>
            <a:ext cx="67056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74065" marR="136525" indent="-683260">
              <a:lnSpc>
                <a:spcPts val="3840"/>
              </a:lnSpc>
              <a:spcBef>
                <a:spcPts val="95"/>
              </a:spcBef>
            </a:pPr>
            <a:r>
              <a:rPr lang="en-US" sz="3200" spc="40" dirty="0" smtClean="0">
                <a:solidFill>
                  <a:srgbClr val="003185"/>
                </a:solidFill>
                <a:latin typeface="Arial"/>
                <a:cs typeface="Arial"/>
              </a:rPr>
              <a:t>2.4 </a:t>
            </a:r>
            <a:r>
              <a:rPr sz="3200" spc="40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3200" spc="4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dụng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thống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cộng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tác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cho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3200" spc="-1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lý  nội</a:t>
            </a:r>
            <a:r>
              <a:rPr sz="3200" spc="-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dung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1752536"/>
            <a:ext cx="7010400" cy="461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1752663"/>
            <a:ext cx="7010400" cy="462280"/>
          </a:xfrm>
          <a:prstGeom prst="rect">
            <a:avLst/>
          </a:prstGeom>
          <a:ln w="9525">
            <a:solidFill>
              <a:srgbClr val="003CAB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3 cách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chia sẻ nội</a:t>
            </a:r>
            <a:r>
              <a:rPr sz="2400" spc="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dung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3125" y="2438400"/>
            <a:ext cx="7127875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7413" y="76200"/>
            <a:ext cx="5867400" cy="673261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2800" b="0" spc="-5" dirty="0">
                <a:latin typeface="Arial"/>
                <a:cs typeface="Arial"/>
              </a:rPr>
              <a:t>Chia </a:t>
            </a:r>
            <a:r>
              <a:rPr sz="2800" b="0" dirty="0">
                <a:latin typeface="Arial"/>
                <a:cs typeface="Arial"/>
              </a:rPr>
              <a:t>sẻ </a:t>
            </a:r>
            <a:r>
              <a:rPr sz="2800" b="0" spc="-5" dirty="0">
                <a:latin typeface="Arial"/>
                <a:cs typeface="Arial"/>
              </a:rPr>
              <a:t>nội dung </a:t>
            </a:r>
            <a:r>
              <a:rPr sz="2800" b="0" dirty="0">
                <a:latin typeface="Arial"/>
                <a:cs typeface="Arial"/>
              </a:rPr>
              <a:t>không kiểm</a:t>
            </a:r>
            <a:r>
              <a:rPr sz="2800" b="0" spc="-11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soát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625930"/>
            <a:ext cx="7980045" cy="4042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File đính kèm email được dùng lâu nhất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có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nhiều</a:t>
            </a:r>
            <a:r>
              <a:rPr sz="2400" spc="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đề</a:t>
            </a:r>
            <a:endParaRPr sz="2400" dirty="0">
              <a:latin typeface="Arial"/>
              <a:cs typeface="Arial"/>
            </a:endParaRPr>
          </a:p>
          <a:p>
            <a:pPr marL="469265" marR="352425" lvl="1">
              <a:lnSpc>
                <a:spcPct val="100000"/>
              </a:lnSpc>
              <a:spcBef>
                <a:spcPts val="484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Một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người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nào đó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không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nhận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email, bỏ qua</a:t>
            </a:r>
            <a:r>
              <a:rPr sz="2000" spc="-1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nó,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ý,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lưu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các tập tin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đính</a:t>
            </a:r>
            <a:r>
              <a:rPr sz="2000" spc="-1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kèm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5" dirty="0" err="1" smtClean="0">
                <a:solidFill>
                  <a:srgbClr val="003185"/>
                </a:solidFill>
                <a:latin typeface="Arial"/>
                <a:cs typeface="Arial"/>
              </a:rPr>
              <a:t>Khó</a:t>
            </a:r>
            <a:r>
              <a:rPr sz="20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khăn để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quản lý tập tin đính</a:t>
            </a:r>
            <a:r>
              <a:rPr sz="2000" spc="-4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kèm</a:t>
            </a:r>
            <a:endParaRPr sz="2000" dirty="0">
              <a:latin typeface="Arial"/>
              <a:cs typeface="Arial"/>
            </a:endParaRPr>
          </a:p>
          <a:p>
            <a:pPr marL="355600" marR="112395" indent="-343535">
              <a:lnSpc>
                <a:spcPct val="100000"/>
              </a:lnSpc>
              <a:spcBef>
                <a:spcPts val="575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Máy chủ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chia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sẻ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file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cung cấp một vị trí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lưu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trữ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duy</a:t>
            </a:r>
            <a:r>
              <a:rPr sz="2400" spc="-9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nhất 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cho tất cả các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thành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trong</a:t>
            </a:r>
            <a:r>
              <a:rPr sz="24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nhóm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5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dụng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công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nghệ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FTP để truy cập các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file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5" dirty="0" err="1" smtClean="0">
                <a:solidFill>
                  <a:srgbClr val="003185"/>
                </a:solidFill>
                <a:latin typeface="Arial"/>
                <a:cs typeface="Arial"/>
              </a:rPr>
              <a:t>Vị</a:t>
            </a:r>
            <a:r>
              <a:rPr sz="20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trí cần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biết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để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tìm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kiếm các tài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000" dirty="0">
              <a:latin typeface="Arial"/>
              <a:cs typeface="Arial"/>
            </a:endParaRPr>
          </a:p>
          <a:p>
            <a:pPr marL="469265" marR="107314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Vấn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đề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 thể xảy ra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nếu nhiều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thành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viên trong nhóm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000" spc="-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dụng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file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cùng một</a:t>
            </a:r>
            <a:r>
              <a:rPr sz="2000" spc="-6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lúc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533400"/>
            <a:ext cx="6096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Chia </a:t>
            </a:r>
            <a:r>
              <a:rPr sz="3200" b="0" dirty="0">
                <a:latin typeface="Arial"/>
                <a:cs typeface="Arial"/>
              </a:rPr>
              <a:t>sẻ </a:t>
            </a:r>
            <a:r>
              <a:rPr sz="3200" b="0" spc="-5" dirty="0">
                <a:latin typeface="Arial"/>
                <a:cs typeface="Arial"/>
              </a:rPr>
              <a:t>nội dung </a:t>
            </a:r>
            <a:r>
              <a:rPr sz="3200" b="0" dirty="0">
                <a:latin typeface="Arial"/>
                <a:cs typeface="Arial"/>
              </a:rPr>
              <a:t>và </a:t>
            </a:r>
            <a:r>
              <a:rPr sz="3200" b="0" spc="-5" dirty="0">
                <a:latin typeface="Arial"/>
                <a:cs typeface="Arial"/>
              </a:rPr>
              <a:t>quản lý phiên</a:t>
            </a:r>
            <a:r>
              <a:rPr sz="3200" b="0" spc="-9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594615"/>
            <a:ext cx="7906384" cy="332867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15"/>
              </a:spcBef>
              <a:buSzPct val="70312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Quản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lý </a:t>
            </a: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các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phiên</a:t>
            </a:r>
            <a:r>
              <a:rPr sz="3200" spc="-7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bản</a:t>
            </a:r>
            <a:endParaRPr sz="32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T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heo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dõi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sự thay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đổi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 văn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cung cấp</a:t>
            </a:r>
            <a:r>
              <a:rPr sz="24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endParaRPr sz="2400" dirty="0">
              <a:latin typeface="Arial"/>
              <a:cs typeface="Arial"/>
            </a:endParaRPr>
          </a:p>
          <a:p>
            <a:pPr marL="756285" marR="5080">
              <a:lnSpc>
                <a:spcPct val="100000"/>
              </a:lnSpc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năng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chức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năng để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thích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ứng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công việc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đồng 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thời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35"/>
              </a:spcBef>
              <a:buSzPct val="70312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thống quản lý phiên</a:t>
            </a:r>
            <a:r>
              <a:rPr sz="3200" spc="-4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15" dirty="0">
                <a:solidFill>
                  <a:srgbClr val="003185"/>
                </a:solidFill>
                <a:latin typeface="Arial"/>
                <a:cs typeface="Arial"/>
              </a:rPr>
              <a:t>bản:</a:t>
            </a:r>
            <a:endParaRPr sz="3200" dirty="0">
              <a:latin typeface="Arial"/>
              <a:cs typeface="Arial"/>
            </a:endParaRPr>
          </a:p>
          <a:p>
            <a:pPr marL="1083945" lvl="1" indent="-614680">
              <a:lnSpc>
                <a:spcPct val="100000"/>
              </a:lnSpc>
              <a:spcBef>
                <a:spcPts val="690"/>
              </a:spcBef>
              <a:buSzPct val="116666"/>
              <a:buAutoNum type="arabicPeriod"/>
              <a:tabLst>
                <a:tab pos="1083945" algn="l"/>
                <a:tab pos="1084580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Google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Docs</a:t>
            </a:r>
            <a:endParaRPr sz="2400" dirty="0">
              <a:latin typeface="Arial"/>
              <a:cs typeface="Arial"/>
            </a:endParaRPr>
          </a:p>
          <a:p>
            <a:pPr marL="1068705" lvl="1" indent="-599440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1068705" algn="l"/>
                <a:tab pos="1069340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Windows Live</a:t>
            </a:r>
            <a:r>
              <a:rPr sz="2400" spc="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SkyDrive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0100" y="1587500"/>
            <a:ext cx="5130800" cy="4368800"/>
            <a:chOff x="3340100" y="1587500"/>
            <a:chExt cx="5130800" cy="4368800"/>
          </a:xfrm>
        </p:grpSpPr>
        <p:sp>
          <p:nvSpPr>
            <p:cNvPr id="3" name="object 3"/>
            <p:cNvSpPr/>
            <p:nvPr/>
          </p:nvSpPr>
          <p:spPr>
            <a:xfrm>
              <a:off x="3352800" y="1600200"/>
              <a:ext cx="5105400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1600200"/>
              <a:ext cx="5105400" cy="4343400"/>
            </a:xfrm>
            <a:custGeom>
              <a:avLst/>
              <a:gdLst/>
              <a:ahLst/>
              <a:cxnLst/>
              <a:rect l="l" t="t" r="r" b="b"/>
              <a:pathLst>
                <a:path w="5105400" h="4343400">
                  <a:moveTo>
                    <a:pt x="5105400" y="723900"/>
                  </a:moveTo>
                  <a:lnTo>
                    <a:pt x="5105400" y="3619500"/>
                  </a:lnTo>
                  <a:lnTo>
                    <a:pt x="5103807" y="3671643"/>
                  </a:lnTo>
                  <a:lnTo>
                    <a:pt x="5099074" y="3723210"/>
                  </a:lnTo>
                  <a:lnTo>
                    <a:pt x="5091264" y="3774020"/>
                  </a:lnTo>
                  <a:lnTo>
                    <a:pt x="5080440" y="3823890"/>
                  </a:lnTo>
                  <a:lnTo>
                    <a:pt x="5066667" y="3872638"/>
                  </a:lnTo>
                  <a:lnTo>
                    <a:pt x="5050010" y="3920082"/>
                  </a:lnTo>
                  <a:lnTo>
                    <a:pt x="5030532" y="3966040"/>
                  </a:lnTo>
                  <a:lnTo>
                    <a:pt x="5008297" y="4010331"/>
                  </a:lnTo>
                  <a:lnTo>
                    <a:pt x="4983370" y="4052771"/>
                  </a:lnTo>
                  <a:lnTo>
                    <a:pt x="4955814" y="4093179"/>
                  </a:lnTo>
                  <a:lnTo>
                    <a:pt x="4925695" y="4131373"/>
                  </a:lnTo>
                  <a:lnTo>
                    <a:pt x="4890014" y="4170297"/>
                  </a:lnTo>
                  <a:lnTo>
                    <a:pt x="4852072" y="4205552"/>
                  </a:lnTo>
                  <a:lnTo>
                    <a:pt x="4812076" y="4237037"/>
                  </a:lnTo>
                  <a:lnTo>
                    <a:pt x="4770232" y="4264650"/>
                  </a:lnTo>
                  <a:lnTo>
                    <a:pt x="4726749" y="4288293"/>
                  </a:lnTo>
                  <a:lnTo>
                    <a:pt x="4681833" y="4307862"/>
                  </a:lnTo>
                  <a:lnTo>
                    <a:pt x="4635692" y="4323259"/>
                  </a:lnTo>
                  <a:lnTo>
                    <a:pt x="4588533" y="4334381"/>
                  </a:lnTo>
                  <a:lnTo>
                    <a:pt x="4540563" y="4341128"/>
                  </a:lnTo>
                  <a:lnTo>
                    <a:pt x="4491990" y="4343400"/>
                  </a:lnTo>
                  <a:lnTo>
                    <a:pt x="4440944" y="4343400"/>
                  </a:lnTo>
                  <a:lnTo>
                    <a:pt x="4389899" y="4343400"/>
                  </a:lnTo>
                  <a:lnTo>
                    <a:pt x="4338853" y="4343400"/>
                  </a:lnTo>
                  <a:lnTo>
                    <a:pt x="4287808" y="4343400"/>
                  </a:lnTo>
                  <a:lnTo>
                    <a:pt x="4236763" y="4343400"/>
                  </a:lnTo>
                  <a:lnTo>
                    <a:pt x="4185717" y="4343400"/>
                  </a:lnTo>
                  <a:lnTo>
                    <a:pt x="4134672" y="4343400"/>
                  </a:lnTo>
                  <a:lnTo>
                    <a:pt x="4083627" y="4343400"/>
                  </a:lnTo>
                  <a:lnTo>
                    <a:pt x="4032581" y="4343400"/>
                  </a:lnTo>
                  <a:lnTo>
                    <a:pt x="3981536" y="4343400"/>
                  </a:lnTo>
                  <a:lnTo>
                    <a:pt x="3930491" y="4343400"/>
                  </a:lnTo>
                  <a:lnTo>
                    <a:pt x="3879445" y="4343400"/>
                  </a:lnTo>
                  <a:lnTo>
                    <a:pt x="3828400" y="4343400"/>
                  </a:lnTo>
                  <a:lnTo>
                    <a:pt x="3777355" y="4343400"/>
                  </a:lnTo>
                  <a:lnTo>
                    <a:pt x="3726309" y="4343400"/>
                  </a:lnTo>
                  <a:lnTo>
                    <a:pt x="3675264" y="4343400"/>
                  </a:lnTo>
                  <a:lnTo>
                    <a:pt x="3624219" y="4343400"/>
                  </a:lnTo>
                  <a:lnTo>
                    <a:pt x="3573173" y="4343400"/>
                  </a:lnTo>
                  <a:lnTo>
                    <a:pt x="3522128" y="4343400"/>
                  </a:lnTo>
                  <a:lnTo>
                    <a:pt x="3471083" y="4343400"/>
                  </a:lnTo>
                  <a:lnTo>
                    <a:pt x="3420037" y="4343400"/>
                  </a:lnTo>
                  <a:lnTo>
                    <a:pt x="3368992" y="4343400"/>
                  </a:lnTo>
                  <a:lnTo>
                    <a:pt x="3317947" y="4343400"/>
                  </a:lnTo>
                  <a:lnTo>
                    <a:pt x="3266901" y="4343400"/>
                  </a:lnTo>
                  <a:lnTo>
                    <a:pt x="3215856" y="4343400"/>
                  </a:lnTo>
                  <a:lnTo>
                    <a:pt x="3164811" y="4343400"/>
                  </a:lnTo>
                  <a:lnTo>
                    <a:pt x="3113765" y="4343400"/>
                  </a:lnTo>
                  <a:lnTo>
                    <a:pt x="3062720" y="4343400"/>
                  </a:lnTo>
                  <a:lnTo>
                    <a:pt x="3011675" y="4343400"/>
                  </a:lnTo>
                  <a:lnTo>
                    <a:pt x="2960629" y="4343400"/>
                  </a:lnTo>
                  <a:lnTo>
                    <a:pt x="2909584" y="4343400"/>
                  </a:lnTo>
                  <a:lnTo>
                    <a:pt x="2858539" y="4343400"/>
                  </a:lnTo>
                  <a:lnTo>
                    <a:pt x="2807493" y="4343400"/>
                  </a:lnTo>
                  <a:lnTo>
                    <a:pt x="2756448" y="4343400"/>
                  </a:lnTo>
                  <a:lnTo>
                    <a:pt x="2705403" y="4343400"/>
                  </a:lnTo>
                  <a:lnTo>
                    <a:pt x="2654357" y="4343400"/>
                  </a:lnTo>
                  <a:lnTo>
                    <a:pt x="2603312" y="4343400"/>
                  </a:lnTo>
                  <a:lnTo>
                    <a:pt x="2552267" y="4343400"/>
                  </a:lnTo>
                  <a:lnTo>
                    <a:pt x="2501221" y="4343400"/>
                  </a:lnTo>
                  <a:lnTo>
                    <a:pt x="2450176" y="4343400"/>
                  </a:lnTo>
                  <a:lnTo>
                    <a:pt x="2399131" y="4343400"/>
                  </a:lnTo>
                  <a:lnTo>
                    <a:pt x="2348085" y="4343400"/>
                  </a:lnTo>
                  <a:lnTo>
                    <a:pt x="2297040" y="4343400"/>
                  </a:lnTo>
                  <a:lnTo>
                    <a:pt x="2245994" y="4343400"/>
                  </a:lnTo>
                  <a:lnTo>
                    <a:pt x="2194949" y="4343400"/>
                  </a:lnTo>
                  <a:lnTo>
                    <a:pt x="2143904" y="4343400"/>
                  </a:lnTo>
                  <a:lnTo>
                    <a:pt x="2092858" y="4343400"/>
                  </a:lnTo>
                  <a:lnTo>
                    <a:pt x="2041813" y="4343400"/>
                  </a:lnTo>
                  <a:lnTo>
                    <a:pt x="1990768" y="4343400"/>
                  </a:lnTo>
                  <a:lnTo>
                    <a:pt x="1939722" y="4343400"/>
                  </a:lnTo>
                  <a:lnTo>
                    <a:pt x="1888677" y="4343400"/>
                  </a:lnTo>
                  <a:lnTo>
                    <a:pt x="1837632" y="4343400"/>
                  </a:lnTo>
                  <a:lnTo>
                    <a:pt x="1786586" y="4343400"/>
                  </a:lnTo>
                  <a:lnTo>
                    <a:pt x="1735541" y="4343400"/>
                  </a:lnTo>
                  <a:lnTo>
                    <a:pt x="1684496" y="4343400"/>
                  </a:lnTo>
                  <a:lnTo>
                    <a:pt x="1633450" y="4343400"/>
                  </a:lnTo>
                  <a:lnTo>
                    <a:pt x="1582405" y="4343400"/>
                  </a:lnTo>
                  <a:lnTo>
                    <a:pt x="1531360" y="4343400"/>
                  </a:lnTo>
                  <a:lnTo>
                    <a:pt x="1480314" y="4343400"/>
                  </a:lnTo>
                  <a:lnTo>
                    <a:pt x="1429269" y="4343400"/>
                  </a:lnTo>
                  <a:lnTo>
                    <a:pt x="1378224" y="4343400"/>
                  </a:lnTo>
                  <a:lnTo>
                    <a:pt x="1327178" y="4343400"/>
                  </a:lnTo>
                  <a:lnTo>
                    <a:pt x="1276133" y="4343400"/>
                  </a:lnTo>
                  <a:lnTo>
                    <a:pt x="1225088" y="4343400"/>
                  </a:lnTo>
                  <a:lnTo>
                    <a:pt x="1174042" y="4343400"/>
                  </a:lnTo>
                  <a:lnTo>
                    <a:pt x="1122997" y="4343400"/>
                  </a:lnTo>
                  <a:lnTo>
                    <a:pt x="1071952" y="4343400"/>
                  </a:lnTo>
                  <a:lnTo>
                    <a:pt x="1020906" y="4343400"/>
                  </a:lnTo>
                  <a:lnTo>
                    <a:pt x="969861" y="4343400"/>
                  </a:lnTo>
                  <a:lnTo>
                    <a:pt x="918816" y="4343400"/>
                  </a:lnTo>
                  <a:lnTo>
                    <a:pt x="867770" y="4343400"/>
                  </a:lnTo>
                  <a:lnTo>
                    <a:pt x="816725" y="4343400"/>
                  </a:lnTo>
                  <a:lnTo>
                    <a:pt x="765680" y="4343400"/>
                  </a:lnTo>
                  <a:lnTo>
                    <a:pt x="714634" y="4343400"/>
                  </a:lnTo>
                  <a:lnTo>
                    <a:pt x="663589" y="4343400"/>
                  </a:lnTo>
                  <a:lnTo>
                    <a:pt x="612544" y="4343400"/>
                  </a:lnTo>
                  <a:lnTo>
                    <a:pt x="561498" y="4343400"/>
                  </a:lnTo>
                  <a:lnTo>
                    <a:pt x="510453" y="4343400"/>
                  </a:lnTo>
                  <a:lnTo>
                    <a:pt x="459408" y="4343400"/>
                  </a:lnTo>
                  <a:lnTo>
                    <a:pt x="408362" y="4343400"/>
                  </a:lnTo>
                  <a:lnTo>
                    <a:pt x="357317" y="4343400"/>
                  </a:lnTo>
                  <a:lnTo>
                    <a:pt x="306272" y="4343400"/>
                  </a:lnTo>
                  <a:lnTo>
                    <a:pt x="255226" y="4343400"/>
                  </a:lnTo>
                  <a:lnTo>
                    <a:pt x="204181" y="4343400"/>
                  </a:lnTo>
                  <a:lnTo>
                    <a:pt x="153136" y="4343400"/>
                  </a:lnTo>
                  <a:lnTo>
                    <a:pt x="102090" y="4343400"/>
                  </a:lnTo>
                  <a:lnTo>
                    <a:pt x="51045" y="4343400"/>
                  </a:lnTo>
                  <a:lnTo>
                    <a:pt x="0" y="4343400"/>
                  </a:lnTo>
                  <a:lnTo>
                    <a:pt x="0" y="0"/>
                  </a:lnTo>
                  <a:lnTo>
                    <a:pt x="4491990" y="0"/>
                  </a:lnTo>
                  <a:lnTo>
                    <a:pt x="4540563" y="2272"/>
                  </a:lnTo>
                  <a:lnTo>
                    <a:pt x="4588533" y="9024"/>
                  </a:lnTo>
                  <a:lnTo>
                    <a:pt x="4635692" y="20152"/>
                  </a:lnTo>
                  <a:lnTo>
                    <a:pt x="4681833" y="35555"/>
                  </a:lnTo>
                  <a:lnTo>
                    <a:pt x="4726749" y="55133"/>
                  </a:lnTo>
                  <a:lnTo>
                    <a:pt x="4770232" y="78784"/>
                  </a:lnTo>
                  <a:lnTo>
                    <a:pt x="4812076" y="106407"/>
                  </a:lnTo>
                  <a:lnTo>
                    <a:pt x="4852072" y="137899"/>
                  </a:lnTo>
                  <a:lnTo>
                    <a:pt x="4890014" y="173161"/>
                  </a:lnTo>
                  <a:lnTo>
                    <a:pt x="4925695" y="212089"/>
                  </a:lnTo>
                  <a:lnTo>
                    <a:pt x="4955814" y="250282"/>
                  </a:lnTo>
                  <a:lnTo>
                    <a:pt x="4983370" y="290686"/>
                  </a:lnTo>
                  <a:lnTo>
                    <a:pt x="5008297" y="333120"/>
                  </a:lnTo>
                  <a:lnTo>
                    <a:pt x="5030532" y="377403"/>
                  </a:lnTo>
                  <a:lnTo>
                    <a:pt x="5050010" y="423353"/>
                  </a:lnTo>
                  <a:lnTo>
                    <a:pt x="5066667" y="470789"/>
                  </a:lnTo>
                  <a:lnTo>
                    <a:pt x="5080440" y="519529"/>
                  </a:lnTo>
                  <a:lnTo>
                    <a:pt x="5091264" y="569391"/>
                  </a:lnTo>
                  <a:lnTo>
                    <a:pt x="5099074" y="620195"/>
                  </a:lnTo>
                  <a:lnTo>
                    <a:pt x="5103807" y="671758"/>
                  </a:lnTo>
                  <a:lnTo>
                    <a:pt x="5105400" y="72390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05632" y="1572133"/>
            <a:ext cx="4820285" cy="434784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1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Không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mất</a:t>
            </a:r>
            <a:r>
              <a:rPr sz="1800" spc="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phí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110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trữ,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chỉnh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sửa 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file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trên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Google</a:t>
            </a:r>
            <a:r>
              <a:rPr sz="1800" spc="-4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84785" marR="237490" indent="-172720">
              <a:lnSpc>
                <a:spcPts val="1939"/>
              </a:lnSpc>
              <a:spcBef>
                <a:spcPts val="355"/>
              </a:spcBef>
              <a:buChar char="•"/>
              <a:tabLst>
                <a:tab pos="185420" algn="l"/>
              </a:tabLst>
            </a:pP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Nhiều người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dùng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có thể truy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nhập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vào các  file tại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cùng thời</a:t>
            </a:r>
            <a:r>
              <a:rPr sz="1800" spc="-2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điểm</a:t>
            </a:r>
            <a:endParaRPr sz="1800">
              <a:latin typeface="Arial"/>
              <a:cs typeface="Arial"/>
            </a:endParaRPr>
          </a:p>
          <a:p>
            <a:pPr marL="184785" marR="161290" indent="-172720">
              <a:lnSpc>
                <a:spcPts val="1939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Google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tập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hợp các thay đổi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vào một tài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liệu 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duy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nhất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8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Luôn giữ lại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phiên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bản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trước khi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thay</a:t>
            </a:r>
            <a:r>
              <a:rPr sz="1800" spc="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đổi</a:t>
            </a:r>
            <a:endParaRPr sz="1800">
              <a:latin typeface="Arial"/>
              <a:cs typeface="Arial"/>
            </a:endParaRPr>
          </a:p>
          <a:p>
            <a:pPr marL="184785" marR="380365" indent="-172720">
              <a:lnSpc>
                <a:spcPts val="1939"/>
              </a:lnSpc>
              <a:spcBef>
                <a:spcPts val="35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Lưu lại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tên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người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đã thay đổi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thời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điểm 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thay đổi</a:t>
            </a:r>
            <a:endParaRPr sz="1800">
              <a:latin typeface="Arial"/>
              <a:cs typeface="Arial"/>
            </a:endParaRPr>
          </a:p>
          <a:p>
            <a:pPr marL="184785" indent="-172720">
              <a:lnSpc>
                <a:spcPts val="2055"/>
              </a:lnSpc>
              <a:spcBef>
                <a:spcPts val="85"/>
              </a:spcBef>
              <a:buChar char="•"/>
              <a:tabLst>
                <a:tab pos="185420" algn="l"/>
              </a:tabLst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Theo dõi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bản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sửa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đổi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với 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lần</a:t>
            </a:r>
            <a:r>
              <a:rPr sz="1800" spc="-5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chỉnh</a:t>
            </a:r>
            <a:endParaRPr sz="1800">
              <a:latin typeface="Arial"/>
              <a:cs typeface="Arial"/>
            </a:endParaRPr>
          </a:p>
          <a:p>
            <a:pPr marL="184785">
              <a:lnSpc>
                <a:spcPts val="2055"/>
              </a:lnSpc>
            </a:pP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sửa</a:t>
            </a:r>
            <a:endParaRPr sz="1800">
              <a:latin typeface="Arial"/>
              <a:cs typeface="Arial"/>
            </a:endParaRPr>
          </a:p>
          <a:p>
            <a:pPr marL="184785" marR="512445" indent="-172720">
              <a:lnSpc>
                <a:spcPts val="1939"/>
              </a:lnSpc>
              <a:spcBef>
                <a:spcPts val="355"/>
              </a:spcBef>
              <a:buChar char="•"/>
              <a:tabLst>
                <a:tab pos="185420" algn="l"/>
              </a:tabLst>
            </a:pP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Tài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liệu được ghi lại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với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định dạng </a:t>
            </a:r>
            <a:r>
              <a:rPr sz="1800" spc="-15" dirty="0">
                <a:solidFill>
                  <a:srgbClr val="00040C"/>
                </a:solidFill>
                <a:latin typeface="Arial"/>
                <a:cs typeface="Arial"/>
              </a:rPr>
              <a:t>Word, 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Excel,...</a:t>
            </a:r>
            <a:endParaRPr sz="1800">
              <a:latin typeface="Arial"/>
              <a:cs typeface="Arial"/>
            </a:endParaRPr>
          </a:p>
          <a:p>
            <a:pPr marL="184785" marR="132080" indent="-172720">
              <a:lnSpc>
                <a:spcPct val="90000"/>
              </a:lnSpc>
              <a:spcBef>
                <a:spcPts val="300"/>
              </a:spcBef>
              <a:buChar char="•"/>
              <a:tabLst>
                <a:tab pos="185420" algn="l"/>
              </a:tabLst>
            </a:pPr>
            <a:r>
              <a:rPr sz="1800" spc="5" dirty="0">
                <a:solidFill>
                  <a:srgbClr val="00040C"/>
                </a:solidFill>
                <a:latin typeface="Arial"/>
                <a:cs typeface="Arial"/>
              </a:rPr>
              <a:t>Tự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động thông báo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cho các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thành viên trong  nhóm Google bằng email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những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tài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liệu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tồn  tại và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một siêu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liên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kết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đến </a:t>
            </a:r>
            <a:r>
              <a:rPr sz="1800" dirty="0">
                <a:solidFill>
                  <a:srgbClr val="00040C"/>
                </a:solidFill>
                <a:latin typeface="Arial"/>
                <a:cs typeface="Arial"/>
              </a:rPr>
              <a:t>tài </a:t>
            </a:r>
            <a:r>
              <a:rPr sz="1800" spc="-5" dirty="0">
                <a:solidFill>
                  <a:srgbClr val="00040C"/>
                </a:solidFill>
                <a:latin typeface="Arial"/>
                <a:cs typeface="Arial"/>
              </a:rPr>
              <a:t>khoản</a:t>
            </a:r>
            <a:r>
              <a:rPr sz="1800" spc="2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40C"/>
                </a:solidFill>
                <a:latin typeface="Arial"/>
                <a:cs typeface="Arial"/>
              </a:rPr>
              <a:t>nhóm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6900" y="1968500"/>
            <a:ext cx="2692400" cy="3530600"/>
            <a:chOff x="596900" y="1968500"/>
            <a:chExt cx="2692400" cy="3530600"/>
          </a:xfrm>
        </p:grpSpPr>
        <p:sp>
          <p:nvSpPr>
            <p:cNvPr id="7" name="object 7"/>
            <p:cNvSpPr/>
            <p:nvPr/>
          </p:nvSpPr>
          <p:spPr>
            <a:xfrm>
              <a:off x="609600" y="1981200"/>
              <a:ext cx="2667000" cy="3505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1981200"/>
              <a:ext cx="2667000" cy="3505200"/>
            </a:xfrm>
            <a:custGeom>
              <a:avLst/>
              <a:gdLst/>
              <a:ahLst/>
              <a:cxnLst/>
              <a:rect l="l" t="t" r="r" b="b"/>
              <a:pathLst>
                <a:path w="2667000" h="3505200">
                  <a:moveTo>
                    <a:pt x="0" y="364744"/>
                  </a:moveTo>
                  <a:lnTo>
                    <a:pt x="3855" y="316789"/>
                  </a:lnTo>
                  <a:lnTo>
                    <a:pt x="15230" y="270072"/>
                  </a:lnTo>
                  <a:lnTo>
                    <a:pt x="33837" y="225155"/>
                  </a:lnTo>
                  <a:lnTo>
                    <a:pt x="59390" y="182597"/>
                  </a:lnTo>
                  <a:lnTo>
                    <a:pt x="91603" y="142961"/>
                  </a:lnTo>
                  <a:lnTo>
                    <a:pt x="130187" y="106807"/>
                  </a:lnTo>
                  <a:lnTo>
                    <a:pt x="167660" y="79376"/>
                  </a:lnTo>
                  <a:lnTo>
                    <a:pt x="208336" y="55752"/>
                  </a:lnTo>
                  <a:lnTo>
                    <a:pt x="251778" y="36084"/>
                  </a:lnTo>
                  <a:lnTo>
                    <a:pt x="297552" y="20524"/>
                  </a:lnTo>
                  <a:lnTo>
                    <a:pt x="345222" y="9222"/>
                  </a:lnTo>
                  <a:lnTo>
                    <a:pt x="394354" y="2330"/>
                  </a:lnTo>
                  <a:lnTo>
                    <a:pt x="444512" y="0"/>
                  </a:lnTo>
                  <a:lnTo>
                    <a:pt x="2222500" y="0"/>
                  </a:lnTo>
                  <a:lnTo>
                    <a:pt x="2272642" y="2330"/>
                  </a:lnTo>
                  <a:lnTo>
                    <a:pt x="2321759" y="9222"/>
                  </a:lnTo>
                  <a:lnTo>
                    <a:pt x="2369420" y="20524"/>
                  </a:lnTo>
                  <a:lnTo>
                    <a:pt x="2415190" y="36084"/>
                  </a:lnTo>
                  <a:lnTo>
                    <a:pt x="2458636" y="55752"/>
                  </a:lnTo>
                  <a:lnTo>
                    <a:pt x="2499325" y="79376"/>
                  </a:lnTo>
                  <a:lnTo>
                    <a:pt x="2536825" y="106807"/>
                  </a:lnTo>
                  <a:lnTo>
                    <a:pt x="2575395" y="142961"/>
                  </a:lnTo>
                  <a:lnTo>
                    <a:pt x="2607601" y="182597"/>
                  </a:lnTo>
                  <a:lnTo>
                    <a:pt x="2633154" y="225155"/>
                  </a:lnTo>
                  <a:lnTo>
                    <a:pt x="2651764" y="270072"/>
                  </a:lnTo>
                  <a:lnTo>
                    <a:pt x="2663142" y="316789"/>
                  </a:lnTo>
                  <a:lnTo>
                    <a:pt x="2667000" y="364744"/>
                  </a:lnTo>
                  <a:lnTo>
                    <a:pt x="2667000" y="415209"/>
                  </a:lnTo>
                  <a:lnTo>
                    <a:pt x="2667000" y="465674"/>
                  </a:lnTo>
                  <a:lnTo>
                    <a:pt x="2667000" y="3140456"/>
                  </a:lnTo>
                  <a:lnTo>
                    <a:pt x="2663142" y="3188410"/>
                  </a:lnTo>
                  <a:lnTo>
                    <a:pt x="2651764" y="3235127"/>
                  </a:lnTo>
                  <a:lnTo>
                    <a:pt x="2633154" y="3280044"/>
                  </a:lnTo>
                  <a:lnTo>
                    <a:pt x="2607601" y="3322602"/>
                  </a:lnTo>
                  <a:lnTo>
                    <a:pt x="2575395" y="3362238"/>
                  </a:lnTo>
                  <a:lnTo>
                    <a:pt x="2536825" y="3398393"/>
                  </a:lnTo>
                  <a:lnTo>
                    <a:pt x="2499325" y="3425823"/>
                  </a:lnTo>
                  <a:lnTo>
                    <a:pt x="2458636" y="3449447"/>
                  </a:lnTo>
                  <a:lnTo>
                    <a:pt x="2415190" y="3469115"/>
                  </a:lnTo>
                  <a:lnTo>
                    <a:pt x="2369420" y="3484675"/>
                  </a:lnTo>
                  <a:lnTo>
                    <a:pt x="2321759" y="3495977"/>
                  </a:lnTo>
                  <a:lnTo>
                    <a:pt x="2272642" y="3502869"/>
                  </a:lnTo>
                  <a:lnTo>
                    <a:pt x="2222500" y="3505200"/>
                  </a:lnTo>
                  <a:lnTo>
                    <a:pt x="444512" y="3505200"/>
                  </a:lnTo>
                  <a:lnTo>
                    <a:pt x="394354" y="3502869"/>
                  </a:lnTo>
                  <a:lnTo>
                    <a:pt x="345222" y="3495977"/>
                  </a:lnTo>
                  <a:lnTo>
                    <a:pt x="297552" y="3484675"/>
                  </a:lnTo>
                  <a:lnTo>
                    <a:pt x="251778" y="3469115"/>
                  </a:lnTo>
                  <a:lnTo>
                    <a:pt x="208336" y="3449447"/>
                  </a:lnTo>
                  <a:lnTo>
                    <a:pt x="167660" y="3425823"/>
                  </a:lnTo>
                  <a:lnTo>
                    <a:pt x="130187" y="3398393"/>
                  </a:lnTo>
                  <a:lnTo>
                    <a:pt x="91603" y="3362238"/>
                  </a:lnTo>
                  <a:lnTo>
                    <a:pt x="59390" y="3322602"/>
                  </a:lnTo>
                  <a:lnTo>
                    <a:pt x="33837" y="3280044"/>
                  </a:lnTo>
                  <a:lnTo>
                    <a:pt x="15230" y="3235127"/>
                  </a:lnTo>
                  <a:lnTo>
                    <a:pt x="3855" y="3188410"/>
                  </a:lnTo>
                  <a:lnTo>
                    <a:pt x="0" y="3140456"/>
                  </a:lnTo>
                  <a:lnTo>
                    <a:pt x="0" y="3089990"/>
                  </a:lnTo>
                  <a:lnTo>
                    <a:pt x="0" y="3039525"/>
                  </a:lnTo>
                  <a:lnTo>
                    <a:pt x="0" y="415209"/>
                  </a:lnTo>
                  <a:lnTo>
                    <a:pt x="0" y="364744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1557" y="3092576"/>
            <a:ext cx="1922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6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Google</a:t>
            </a:r>
            <a:r>
              <a:rPr sz="2800" u="heavy" spc="-2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800" u="heavy" spc="3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Docs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3273" y="3476625"/>
            <a:ext cx="280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&amp;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0117" y="3860672"/>
            <a:ext cx="2103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2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Trebuchet MS"/>
                <a:cs typeface="Trebuchet MS"/>
                <a:hlinkClick r:id="rId4"/>
              </a:rPr>
              <a:t>Spreadsheets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0116" y="821204"/>
            <a:ext cx="8001000" cy="673261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2800" b="0" spc="-5" dirty="0">
                <a:latin typeface="Arial"/>
                <a:cs typeface="Arial"/>
              </a:rPr>
              <a:t>Chia </a:t>
            </a:r>
            <a:r>
              <a:rPr sz="2800" b="0" dirty="0">
                <a:latin typeface="Arial"/>
                <a:cs typeface="Arial"/>
              </a:rPr>
              <a:t>sẻ </a:t>
            </a:r>
            <a:r>
              <a:rPr sz="2800" b="0" spc="-5" dirty="0">
                <a:latin typeface="Arial"/>
                <a:cs typeface="Arial"/>
              </a:rPr>
              <a:t>nội dung </a:t>
            </a:r>
            <a:r>
              <a:rPr sz="2800" b="0" dirty="0">
                <a:latin typeface="Arial"/>
                <a:cs typeface="Arial"/>
              </a:rPr>
              <a:t>và </a:t>
            </a:r>
            <a:r>
              <a:rPr sz="2800" b="0" spc="-5" dirty="0">
                <a:latin typeface="Arial"/>
                <a:cs typeface="Arial"/>
              </a:rPr>
              <a:t>quản lý phiên bản</a:t>
            </a:r>
            <a:r>
              <a:rPr sz="2800" b="0" spc="-1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(tt)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Chia sẻ </a:t>
            </a:r>
            <a:r>
              <a:rPr sz="3200" b="0" spc="-5" dirty="0">
                <a:latin typeface="Arial"/>
                <a:cs typeface="Arial"/>
              </a:rPr>
              <a:t>nội dung </a:t>
            </a:r>
            <a:r>
              <a:rPr sz="3200" b="0" dirty="0">
                <a:latin typeface="Arial"/>
                <a:cs typeface="Arial"/>
              </a:rPr>
              <a:t>và kiểm soát </a:t>
            </a:r>
            <a:r>
              <a:rPr sz="3200" b="0" spc="-5" dirty="0">
                <a:latin typeface="Arial"/>
                <a:cs typeface="Arial"/>
              </a:rPr>
              <a:t>phiên</a:t>
            </a:r>
            <a:r>
              <a:rPr sz="3200" b="0" spc="-13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04800" y="1829932"/>
            <a:ext cx="8458200" cy="4708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5255" indent="-343535">
              <a:lnSpc>
                <a:spcPct val="100000"/>
              </a:lnSpc>
              <a:spcBef>
                <a:spcPts val="100"/>
              </a:spcBef>
              <a:buSzPct val="68750"/>
              <a:buChar char="•"/>
              <a:tabLst>
                <a:tab pos="355600" algn="l"/>
                <a:tab pos="356235" algn="l"/>
                <a:tab pos="5524500" algn="l"/>
              </a:tabLst>
            </a:pP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thành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trong nhóm</a:t>
            </a:r>
            <a:r>
              <a:rPr sz="2400" spc="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sz="24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	một tài khoản</a:t>
            </a:r>
            <a:r>
              <a:rPr sz="2400" spc="-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với  một tập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quyền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80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soát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nhiều hơn thay đổi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tài</a:t>
            </a:r>
            <a:r>
              <a:rPr sz="24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400" dirty="0">
              <a:latin typeface="Arial"/>
              <a:cs typeface="Arial"/>
            </a:endParaRPr>
          </a:p>
          <a:p>
            <a:pPr marL="756285" marR="624840" indent="-28702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dụng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các thư mục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chia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sẻ (hay còn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gọi là thư  viện) để lưu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trữ tài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Người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dùng được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cấp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phép quyền đối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với các tài</a:t>
            </a:r>
            <a:r>
              <a:rPr sz="2400" spc="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liệu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Các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quyền:</a:t>
            </a:r>
            <a:endParaRPr sz="2400" dirty="0">
              <a:latin typeface="Arial"/>
              <a:cs typeface="Arial"/>
            </a:endParaRPr>
          </a:p>
          <a:p>
            <a:pPr marL="1155700" marR="251460" lvl="1" indent="-228600">
              <a:lnSpc>
                <a:spcPct val="100000"/>
              </a:lnSpc>
              <a:spcBef>
                <a:spcPts val="484"/>
              </a:spcBef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Người dùng chỉ được phép đọc-ghi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với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thư viên 1; đọc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sửa đổi đối với thư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viện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2; đọc, chỉnh sửa và xóa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phép</a:t>
            </a:r>
            <a:r>
              <a:rPr sz="2000" spc="-2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thư 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viện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3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thậm chí không có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quyền để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xem thư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viện</a:t>
            </a:r>
            <a:r>
              <a:rPr sz="2000" spc="-15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4</a:t>
            </a:r>
            <a:endParaRPr sz="2000" dirty="0">
              <a:latin typeface="Arial"/>
              <a:cs typeface="Arial"/>
            </a:endParaRPr>
          </a:p>
          <a:p>
            <a:pPr marL="756285" marR="171450" indent="-287020">
              <a:lnSpc>
                <a:spcPct val="100000"/>
              </a:lnSpc>
              <a:spcBef>
                <a:spcPts val="575"/>
              </a:spcBef>
            </a:pPr>
            <a:r>
              <a:rPr lang="en-US" sz="2400" spc="-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400" spc="-5" dirty="0" err="1" smtClean="0">
                <a:solidFill>
                  <a:srgbClr val="003185"/>
                </a:solidFill>
                <a:latin typeface="Arial"/>
                <a:cs typeface="Arial"/>
              </a:rPr>
              <a:t>Yêu</a:t>
            </a:r>
            <a:r>
              <a:rPr sz="24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cầu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người dùng kiểm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tra các tài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liệu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kiểm tra  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xem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chúng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trở</a:t>
            </a:r>
            <a:r>
              <a:rPr sz="2400" spc="1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lại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" y="1600200"/>
            <a:ext cx="7515225" cy="4343400"/>
            <a:chOff x="762000" y="1600200"/>
            <a:chExt cx="7515225" cy="4343400"/>
          </a:xfrm>
        </p:grpSpPr>
        <p:sp>
          <p:nvSpPr>
            <p:cNvPr id="3" name="object 3"/>
            <p:cNvSpPr/>
            <p:nvPr/>
          </p:nvSpPr>
          <p:spPr>
            <a:xfrm>
              <a:off x="762000" y="1600200"/>
              <a:ext cx="7515225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4267200"/>
              <a:ext cx="1905000" cy="685800"/>
            </a:xfrm>
            <a:custGeom>
              <a:avLst/>
              <a:gdLst/>
              <a:ahLst/>
              <a:cxnLst/>
              <a:rect l="l" t="t" r="r" b="b"/>
              <a:pathLst>
                <a:path w="1905000" h="685800">
                  <a:moveTo>
                    <a:pt x="0" y="342900"/>
                  </a:moveTo>
                  <a:lnTo>
                    <a:pt x="9459" y="294392"/>
                  </a:lnTo>
                  <a:lnTo>
                    <a:pt x="36976" y="247973"/>
                  </a:lnTo>
                  <a:lnTo>
                    <a:pt x="81263" y="204109"/>
                  </a:lnTo>
                  <a:lnTo>
                    <a:pt x="141029" y="163262"/>
                  </a:lnTo>
                  <a:lnTo>
                    <a:pt x="176313" y="144116"/>
                  </a:lnTo>
                  <a:lnTo>
                    <a:pt x="214984" y="125899"/>
                  </a:lnTo>
                  <a:lnTo>
                    <a:pt x="256880" y="108668"/>
                  </a:lnTo>
                  <a:lnTo>
                    <a:pt x="301839" y="92482"/>
                  </a:lnTo>
                  <a:lnTo>
                    <a:pt x="349702" y="77399"/>
                  </a:lnTo>
                  <a:lnTo>
                    <a:pt x="400305" y="63477"/>
                  </a:lnTo>
                  <a:lnTo>
                    <a:pt x="453489" y="50774"/>
                  </a:lnTo>
                  <a:lnTo>
                    <a:pt x="509091" y="39348"/>
                  </a:lnTo>
                  <a:lnTo>
                    <a:pt x="566952" y="29257"/>
                  </a:lnTo>
                  <a:lnTo>
                    <a:pt x="626909" y="20559"/>
                  </a:lnTo>
                  <a:lnTo>
                    <a:pt x="688801" y="13312"/>
                  </a:lnTo>
                  <a:lnTo>
                    <a:pt x="752467" y="7575"/>
                  </a:lnTo>
                  <a:lnTo>
                    <a:pt x="817747" y="3405"/>
                  </a:lnTo>
                  <a:lnTo>
                    <a:pt x="884478" y="861"/>
                  </a:lnTo>
                  <a:lnTo>
                    <a:pt x="952500" y="0"/>
                  </a:lnTo>
                  <a:lnTo>
                    <a:pt x="1020521" y="861"/>
                  </a:lnTo>
                  <a:lnTo>
                    <a:pt x="1087252" y="3405"/>
                  </a:lnTo>
                  <a:lnTo>
                    <a:pt x="1152532" y="7575"/>
                  </a:lnTo>
                  <a:lnTo>
                    <a:pt x="1216198" y="13312"/>
                  </a:lnTo>
                  <a:lnTo>
                    <a:pt x="1278090" y="20559"/>
                  </a:lnTo>
                  <a:lnTo>
                    <a:pt x="1338047" y="29257"/>
                  </a:lnTo>
                  <a:lnTo>
                    <a:pt x="1395908" y="39348"/>
                  </a:lnTo>
                  <a:lnTo>
                    <a:pt x="1451510" y="50774"/>
                  </a:lnTo>
                  <a:lnTo>
                    <a:pt x="1504694" y="63477"/>
                  </a:lnTo>
                  <a:lnTo>
                    <a:pt x="1555297" y="77399"/>
                  </a:lnTo>
                  <a:lnTo>
                    <a:pt x="1603160" y="92482"/>
                  </a:lnTo>
                  <a:lnTo>
                    <a:pt x="1648119" y="108668"/>
                  </a:lnTo>
                  <a:lnTo>
                    <a:pt x="1690015" y="125899"/>
                  </a:lnTo>
                  <a:lnTo>
                    <a:pt x="1728686" y="144116"/>
                  </a:lnTo>
                  <a:lnTo>
                    <a:pt x="1763970" y="163262"/>
                  </a:lnTo>
                  <a:lnTo>
                    <a:pt x="1823736" y="204109"/>
                  </a:lnTo>
                  <a:lnTo>
                    <a:pt x="1868023" y="247973"/>
                  </a:lnTo>
                  <a:lnTo>
                    <a:pt x="1895540" y="294392"/>
                  </a:lnTo>
                  <a:lnTo>
                    <a:pt x="1905000" y="342900"/>
                  </a:lnTo>
                  <a:lnTo>
                    <a:pt x="1902608" y="367385"/>
                  </a:lnTo>
                  <a:lnTo>
                    <a:pt x="1883958" y="414907"/>
                  </a:lnTo>
                  <a:lnTo>
                    <a:pt x="1847895" y="460106"/>
                  </a:lnTo>
                  <a:lnTo>
                    <a:pt x="1795708" y="502520"/>
                  </a:lnTo>
                  <a:lnTo>
                    <a:pt x="1728686" y="541683"/>
                  </a:lnTo>
                  <a:lnTo>
                    <a:pt x="1690015" y="559900"/>
                  </a:lnTo>
                  <a:lnTo>
                    <a:pt x="1648119" y="577131"/>
                  </a:lnTo>
                  <a:lnTo>
                    <a:pt x="1603160" y="593317"/>
                  </a:lnTo>
                  <a:lnTo>
                    <a:pt x="1555297" y="608400"/>
                  </a:lnTo>
                  <a:lnTo>
                    <a:pt x="1504694" y="622322"/>
                  </a:lnTo>
                  <a:lnTo>
                    <a:pt x="1451510" y="635025"/>
                  </a:lnTo>
                  <a:lnTo>
                    <a:pt x="1395908" y="646451"/>
                  </a:lnTo>
                  <a:lnTo>
                    <a:pt x="1338047" y="656542"/>
                  </a:lnTo>
                  <a:lnTo>
                    <a:pt x="1278090" y="665240"/>
                  </a:lnTo>
                  <a:lnTo>
                    <a:pt x="1216198" y="672487"/>
                  </a:lnTo>
                  <a:lnTo>
                    <a:pt x="1152532" y="678224"/>
                  </a:lnTo>
                  <a:lnTo>
                    <a:pt x="1087252" y="682394"/>
                  </a:lnTo>
                  <a:lnTo>
                    <a:pt x="1020521" y="684938"/>
                  </a:lnTo>
                  <a:lnTo>
                    <a:pt x="952500" y="685800"/>
                  </a:lnTo>
                  <a:lnTo>
                    <a:pt x="884478" y="684938"/>
                  </a:lnTo>
                  <a:lnTo>
                    <a:pt x="817747" y="682394"/>
                  </a:lnTo>
                  <a:lnTo>
                    <a:pt x="752467" y="678224"/>
                  </a:lnTo>
                  <a:lnTo>
                    <a:pt x="688801" y="672487"/>
                  </a:lnTo>
                  <a:lnTo>
                    <a:pt x="626909" y="665240"/>
                  </a:lnTo>
                  <a:lnTo>
                    <a:pt x="566952" y="656542"/>
                  </a:lnTo>
                  <a:lnTo>
                    <a:pt x="509091" y="646451"/>
                  </a:lnTo>
                  <a:lnTo>
                    <a:pt x="453489" y="635025"/>
                  </a:lnTo>
                  <a:lnTo>
                    <a:pt x="400305" y="622322"/>
                  </a:lnTo>
                  <a:lnTo>
                    <a:pt x="349702" y="608400"/>
                  </a:lnTo>
                  <a:lnTo>
                    <a:pt x="301839" y="593317"/>
                  </a:lnTo>
                  <a:lnTo>
                    <a:pt x="256880" y="577131"/>
                  </a:lnTo>
                  <a:lnTo>
                    <a:pt x="214984" y="559900"/>
                  </a:lnTo>
                  <a:lnTo>
                    <a:pt x="176313" y="541683"/>
                  </a:lnTo>
                  <a:lnTo>
                    <a:pt x="141029" y="522537"/>
                  </a:lnTo>
                  <a:lnTo>
                    <a:pt x="81263" y="481690"/>
                  </a:lnTo>
                  <a:lnTo>
                    <a:pt x="36976" y="437826"/>
                  </a:lnTo>
                  <a:lnTo>
                    <a:pt x="9459" y="391407"/>
                  </a:lnTo>
                  <a:lnTo>
                    <a:pt x="0" y="34290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76600" y="659007"/>
            <a:ext cx="3810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Kiểm tra văn</a:t>
            </a:r>
            <a:r>
              <a:rPr sz="3200" b="0" spc="-5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800" y="76200"/>
            <a:ext cx="5334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Lịch </a:t>
            </a:r>
            <a:r>
              <a:rPr sz="3200" b="0" dirty="0">
                <a:latin typeface="Arial"/>
                <a:cs typeface="Arial"/>
              </a:rPr>
              <a:t>sử </a:t>
            </a:r>
            <a:r>
              <a:rPr sz="3200" b="0" spc="-5" dirty="0">
                <a:latin typeface="Arial"/>
                <a:cs typeface="Arial"/>
              </a:rPr>
              <a:t>phiên</a:t>
            </a:r>
            <a:r>
              <a:rPr sz="3200" b="0" spc="-4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bản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70075" y="1524000"/>
            <a:ext cx="6402324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5201"/>
            <a:ext cx="5146675" cy="1192530"/>
            <a:chOff x="3400425" y="1735201"/>
            <a:chExt cx="5146675" cy="1192530"/>
          </a:xfrm>
        </p:grpSpPr>
        <p:sp>
          <p:nvSpPr>
            <p:cNvPr id="3" name="object 3"/>
            <p:cNvSpPr/>
            <p:nvPr/>
          </p:nvSpPr>
          <p:spPr>
            <a:xfrm>
              <a:off x="3413125" y="1747901"/>
              <a:ext cx="5121275" cy="1166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3125" y="1747901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10"/>
                  </a:lnTo>
                  <a:lnTo>
                    <a:pt x="5088592" y="1080129"/>
                  </a:lnTo>
                  <a:lnTo>
                    <a:pt x="5064252" y="1109726"/>
                  </a:lnTo>
                  <a:lnTo>
                    <a:pt x="5034653" y="1134066"/>
                  </a:lnTo>
                  <a:lnTo>
                    <a:pt x="4964882" y="1162982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92500" y="1945640"/>
            <a:ext cx="46266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Một văn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bản được duyệt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tuần</a:t>
            </a:r>
            <a:r>
              <a:rPr sz="2400" spc="-7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00040C"/>
                </a:solidFill>
                <a:latin typeface="Arial"/>
                <a:cs typeface="Arial"/>
              </a:rPr>
              <a:t>tự 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người này sang người</a:t>
            </a:r>
            <a:r>
              <a:rPr sz="2400" spc="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khác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760" cy="1483995"/>
            <a:chOff x="520700" y="1589150"/>
            <a:chExt cx="2905760" cy="1483995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20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7"/>
                  </a:lnTo>
                  <a:lnTo>
                    <a:pt x="0" y="1215389"/>
                  </a:lnTo>
                  <a:lnTo>
                    <a:pt x="4714" y="1263064"/>
                  </a:lnTo>
                  <a:lnTo>
                    <a:pt x="18505" y="1308465"/>
                  </a:lnTo>
                  <a:lnTo>
                    <a:pt x="40842" y="1350317"/>
                  </a:lnTo>
                  <a:lnTo>
                    <a:pt x="71196" y="1387348"/>
                  </a:lnTo>
                  <a:lnTo>
                    <a:pt x="108224" y="1417695"/>
                  </a:lnTo>
                  <a:lnTo>
                    <a:pt x="150067" y="1440005"/>
                  </a:lnTo>
                  <a:lnTo>
                    <a:pt x="195452" y="1453767"/>
                  </a:lnTo>
                  <a:lnTo>
                    <a:pt x="243103" y="1458468"/>
                  </a:lnTo>
                  <a:lnTo>
                    <a:pt x="2637282" y="1458468"/>
                  </a:lnTo>
                  <a:lnTo>
                    <a:pt x="2684936" y="1453767"/>
                  </a:lnTo>
                  <a:lnTo>
                    <a:pt x="2730293" y="1440005"/>
                  </a:lnTo>
                  <a:lnTo>
                    <a:pt x="2772102" y="1417695"/>
                  </a:lnTo>
                  <a:lnTo>
                    <a:pt x="2809113" y="1387348"/>
                  </a:lnTo>
                  <a:lnTo>
                    <a:pt x="2839479" y="1350317"/>
                  </a:lnTo>
                  <a:lnTo>
                    <a:pt x="2861833" y="1308465"/>
                  </a:lnTo>
                  <a:lnTo>
                    <a:pt x="2875639" y="1263064"/>
                  </a:lnTo>
                  <a:lnTo>
                    <a:pt x="2880360" y="1215389"/>
                  </a:lnTo>
                  <a:lnTo>
                    <a:pt x="2880360" y="243077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20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20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20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7"/>
                  </a:lnTo>
                  <a:lnTo>
                    <a:pt x="2880360" y="1215389"/>
                  </a:lnTo>
                  <a:lnTo>
                    <a:pt x="2875639" y="1263064"/>
                  </a:lnTo>
                  <a:lnTo>
                    <a:pt x="2861833" y="1308465"/>
                  </a:lnTo>
                  <a:lnTo>
                    <a:pt x="2839479" y="1350317"/>
                  </a:lnTo>
                  <a:lnTo>
                    <a:pt x="2809113" y="1387348"/>
                  </a:lnTo>
                  <a:lnTo>
                    <a:pt x="2772102" y="1417695"/>
                  </a:lnTo>
                  <a:lnTo>
                    <a:pt x="2730293" y="1440005"/>
                  </a:lnTo>
                  <a:lnTo>
                    <a:pt x="2684936" y="1453767"/>
                  </a:lnTo>
                  <a:lnTo>
                    <a:pt x="2637282" y="1458468"/>
                  </a:lnTo>
                  <a:lnTo>
                    <a:pt x="243103" y="1458468"/>
                  </a:lnTo>
                  <a:lnTo>
                    <a:pt x="195452" y="1453767"/>
                  </a:lnTo>
                  <a:lnTo>
                    <a:pt x="150067" y="1440005"/>
                  </a:lnTo>
                  <a:lnTo>
                    <a:pt x="108224" y="1417695"/>
                  </a:lnTo>
                  <a:lnTo>
                    <a:pt x="71196" y="1387348"/>
                  </a:lnTo>
                  <a:lnTo>
                    <a:pt x="40842" y="1350317"/>
                  </a:lnTo>
                  <a:lnTo>
                    <a:pt x="18505" y="1308465"/>
                  </a:lnTo>
                  <a:lnTo>
                    <a:pt x="4714" y="1263064"/>
                  </a:lnTo>
                  <a:lnTo>
                    <a:pt x="0" y="1215389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0188" y="2075179"/>
            <a:ext cx="2245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Luồng tuần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tự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267075"/>
            <a:ext cx="5146675" cy="1192530"/>
            <a:chOff x="3400425" y="3267075"/>
            <a:chExt cx="5146675" cy="1192530"/>
          </a:xfrm>
        </p:grpSpPr>
        <p:sp>
          <p:nvSpPr>
            <p:cNvPr id="11" name="object 11"/>
            <p:cNvSpPr/>
            <p:nvPr/>
          </p:nvSpPr>
          <p:spPr>
            <a:xfrm>
              <a:off x="3413125" y="3279775"/>
              <a:ext cx="5121275" cy="11667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3125" y="3279775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29"/>
                  </a:lnTo>
                  <a:lnTo>
                    <a:pt x="5088592" y="1080236"/>
                  </a:lnTo>
                  <a:lnTo>
                    <a:pt x="5064252" y="1109852"/>
                  </a:lnTo>
                  <a:lnTo>
                    <a:pt x="5034653" y="1134119"/>
                  </a:lnTo>
                  <a:lnTo>
                    <a:pt x="4964882" y="1162984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6"/>
                  </a:lnTo>
                  <a:lnTo>
                    <a:pt x="5034653" y="32682"/>
                  </a:lnTo>
                  <a:lnTo>
                    <a:pt x="5064252" y="57023"/>
                  </a:lnTo>
                  <a:lnTo>
                    <a:pt x="5088592" y="86619"/>
                  </a:lnTo>
                  <a:lnTo>
                    <a:pt x="5117508" y="156338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2500" y="3477895"/>
            <a:ext cx="43345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Một văn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bản được duyệt</a:t>
            </a:r>
            <a:r>
              <a:rPr sz="2400" spc="-7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đồng 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bởi nhiều</a:t>
            </a:r>
            <a:r>
              <a:rPr sz="2400" spc="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905760" cy="1483995"/>
            <a:chOff x="520700" y="3121025"/>
            <a:chExt cx="2905760" cy="1483995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20"/>
                  </a:lnTo>
                  <a:lnTo>
                    <a:pt x="150067" y="18526"/>
                  </a:lnTo>
                  <a:lnTo>
                    <a:pt x="108224" y="40880"/>
                  </a:lnTo>
                  <a:lnTo>
                    <a:pt x="71196" y="71247"/>
                  </a:lnTo>
                  <a:lnTo>
                    <a:pt x="40842" y="108257"/>
                  </a:lnTo>
                  <a:lnTo>
                    <a:pt x="18505" y="150066"/>
                  </a:lnTo>
                  <a:lnTo>
                    <a:pt x="4714" y="195423"/>
                  </a:lnTo>
                  <a:lnTo>
                    <a:pt x="0" y="243077"/>
                  </a:lnTo>
                  <a:lnTo>
                    <a:pt x="0" y="1215517"/>
                  </a:lnTo>
                  <a:lnTo>
                    <a:pt x="4714" y="1263118"/>
                  </a:lnTo>
                  <a:lnTo>
                    <a:pt x="18505" y="1308481"/>
                  </a:lnTo>
                  <a:lnTo>
                    <a:pt x="40842" y="1350319"/>
                  </a:lnTo>
                  <a:lnTo>
                    <a:pt x="71196" y="1387348"/>
                  </a:lnTo>
                  <a:lnTo>
                    <a:pt x="108224" y="1417714"/>
                  </a:lnTo>
                  <a:lnTo>
                    <a:pt x="150067" y="1440068"/>
                  </a:lnTo>
                  <a:lnTo>
                    <a:pt x="195452" y="1453874"/>
                  </a:lnTo>
                  <a:lnTo>
                    <a:pt x="243103" y="1458595"/>
                  </a:lnTo>
                  <a:lnTo>
                    <a:pt x="2637282" y="1458595"/>
                  </a:lnTo>
                  <a:lnTo>
                    <a:pt x="2684936" y="1453874"/>
                  </a:lnTo>
                  <a:lnTo>
                    <a:pt x="2730293" y="1440068"/>
                  </a:lnTo>
                  <a:lnTo>
                    <a:pt x="2772102" y="1417714"/>
                  </a:lnTo>
                  <a:lnTo>
                    <a:pt x="2809113" y="1387348"/>
                  </a:lnTo>
                  <a:lnTo>
                    <a:pt x="2839479" y="1350319"/>
                  </a:lnTo>
                  <a:lnTo>
                    <a:pt x="2861833" y="1308481"/>
                  </a:lnTo>
                  <a:lnTo>
                    <a:pt x="2875639" y="1263118"/>
                  </a:lnTo>
                  <a:lnTo>
                    <a:pt x="2880360" y="1215517"/>
                  </a:lnTo>
                  <a:lnTo>
                    <a:pt x="2880360" y="243077"/>
                  </a:lnTo>
                  <a:lnTo>
                    <a:pt x="2875639" y="195423"/>
                  </a:lnTo>
                  <a:lnTo>
                    <a:pt x="2861833" y="150066"/>
                  </a:lnTo>
                  <a:lnTo>
                    <a:pt x="2839479" y="108257"/>
                  </a:lnTo>
                  <a:lnTo>
                    <a:pt x="2809113" y="71247"/>
                  </a:lnTo>
                  <a:lnTo>
                    <a:pt x="2772102" y="40880"/>
                  </a:lnTo>
                  <a:lnTo>
                    <a:pt x="2730293" y="18526"/>
                  </a:lnTo>
                  <a:lnTo>
                    <a:pt x="2684936" y="472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23"/>
                  </a:lnTo>
                  <a:lnTo>
                    <a:pt x="18505" y="150066"/>
                  </a:lnTo>
                  <a:lnTo>
                    <a:pt x="40842" y="108257"/>
                  </a:lnTo>
                  <a:lnTo>
                    <a:pt x="71196" y="71247"/>
                  </a:lnTo>
                  <a:lnTo>
                    <a:pt x="108224" y="40880"/>
                  </a:lnTo>
                  <a:lnTo>
                    <a:pt x="150067" y="18526"/>
                  </a:lnTo>
                  <a:lnTo>
                    <a:pt x="195452" y="472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20"/>
                  </a:lnTo>
                  <a:lnTo>
                    <a:pt x="2730293" y="18526"/>
                  </a:lnTo>
                  <a:lnTo>
                    <a:pt x="2772102" y="40880"/>
                  </a:lnTo>
                  <a:lnTo>
                    <a:pt x="2809113" y="71247"/>
                  </a:lnTo>
                  <a:lnTo>
                    <a:pt x="2839479" y="108257"/>
                  </a:lnTo>
                  <a:lnTo>
                    <a:pt x="2861833" y="150066"/>
                  </a:lnTo>
                  <a:lnTo>
                    <a:pt x="2875639" y="195423"/>
                  </a:lnTo>
                  <a:lnTo>
                    <a:pt x="2880360" y="243077"/>
                  </a:lnTo>
                  <a:lnTo>
                    <a:pt x="2880360" y="1215517"/>
                  </a:lnTo>
                  <a:lnTo>
                    <a:pt x="2875639" y="1263118"/>
                  </a:lnTo>
                  <a:lnTo>
                    <a:pt x="2861833" y="1308481"/>
                  </a:lnTo>
                  <a:lnTo>
                    <a:pt x="2839479" y="1350319"/>
                  </a:lnTo>
                  <a:lnTo>
                    <a:pt x="2809113" y="1387348"/>
                  </a:lnTo>
                  <a:lnTo>
                    <a:pt x="2772102" y="1417714"/>
                  </a:lnTo>
                  <a:lnTo>
                    <a:pt x="2730293" y="1440068"/>
                  </a:lnTo>
                  <a:lnTo>
                    <a:pt x="2684936" y="1453874"/>
                  </a:lnTo>
                  <a:lnTo>
                    <a:pt x="2637282" y="1458595"/>
                  </a:lnTo>
                  <a:lnTo>
                    <a:pt x="243103" y="1458595"/>
                  </a:lnTo>
                  <a:lnTo>
                    <a:pt x="195452" y="1453874"/>
                  </a:lnTo>
                  <a:lnTo>
                    <a:pt x="150067" y="1440068"/>
                  </a:lnTo>
                  <a:lnTo>
                    <a:pt x="108224" y="1417714"/>
                  </a:lnTo>
                  <a:lnTo>
                    <a:pt x="71196" y="1387348"/>
                  </a:lnTo>
                  <a:lnTo>
                    <a:pt x="40842" y="1350319"/>
                  </a:lnTo>
                  <a:lnTo>
                    <a:pt x="18505" y="1308481"/>
                  </a:lnTo>
                  <a:lnTo>
                    <a:pt x="4714" y="1263118"/>
                  </a:lnTo>
                  <a:lnTo>
                    <a:pt x="0" y="1215517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28496" y="3415410"/>
            <a:ext cx="189039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58165" marR="5080" indent="-546100">
              <a:lnSpc>
                <a:spcPts val="3030"/>
              </a:lnSpc>
              <a:spcBef>
                <a:spcPts val="47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Luồng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song  song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799076"/>
            <a:ext cx="5146675" cy="1192530"/>
            <a:chOff x="3400425" y="4799076"/>
            <a:chExt cx="5146675" cy="1192530"/>
          </a:xfrm>
        </p:grpSpPr>
        <p:sp>
          <p:nvSpPr>
            <p:cNvPr id="19" name="object 19"/>
            <p:cNvSpPr/>
            <p:nvPr/>
          </p:nvSpPr>
          <p:spPr>
            <a:xfrm>
              <a:off x="3413125" y="4811776"/>
              <a:ext cx="5121275" cy="1166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13125" y="4811776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273"/>
                  </a:lnTo>
                  <a:lnTo>
                    <a:pt x="5117508" y="1010389"/>
                  </a:lnTo>
                  <a:lnTo>
                    <a:pt x="5088592" y="1080167"/>
                  </a:lnTo>
                  <a:lnTo>
                    <a:pt x="5064252" y="1109789"/>
                  </a:lnTo>
                  <a:lnTo>
                    <a:pt x="5034653" y="1134077"/>
                  </a:lnTo>
                  <a:lnTo>
                    <a:pt x="4964882" y="1162978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92500" y="4845507"/>
            <a:ext cx="4794250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Luồng công việc được định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nghĩa 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trên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SharePoint nhằm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thiết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lập  được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quy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tắc cần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tuân</a:t>
            </a:r>
            <a:r>
              <a:rPr sz="2400" spc="-3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thủ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905760" cy="1483995"/>
            <a:chOff x="520700" y="4653026"/>
            <a:chExt cx="2905760" cy="1483995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19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8"/>
                  </a:lnTo>
                  <a:lnTo>
                    <a:pt x="0" y="1215402"/>
                  </a:lnTo>
                  <a:lnTo>
                    <a:pt x="4714" y="1263045"/>
                  </a:lnTo>
                  <a:lnTo>
                    <a:pt x="18505" y="1308427"/>
                  </a:lnTo>
                  <a:lnTo>
                    <a:pt x="40842" y="1350269"/>
                  </a:lnTo>
                  <a:lnTo>
                    <a:pt x="71196" y="1387297"/>
                  </a:lnTo>
                  <a:lnTo>
                    <a:pt x="108224" y="1417656"/>
                  </a:lnTo>
                  <a:lnTo>
                    <a:pt x="150067" y="1439992"/>
                  </a:lnTo>
                  <a:lnTo>
                    <a:pt x="195452" y="1453780"/>
                  </a:lnTo>
                  <a:lnTo>
                    <a:pt x="243103" y="1458493"/>
                  </a:lnTo>
                  <a:lnTo>
                    <a:pt x="2637282" y="1458493"/>
                  </a:lnTo>
                  <a:lnTo>
                    <a:pt x="2684936" y="1453780"/>
                  </a:lnTo>
                  <a:lnTo>
                    <a:pt x="2730293" y="1439992"/>
                  </a:lnTo>
                  <a:lnTo>
                    <a:pt x="2772102" y="1417656"/>
                  </a:lnTo>
                  <a:lnTo>
                    <a:pt x="2809113" y="1387297"/>
                  </a:lnTo>
                  <a:lnTo>
                    <a:pt x="2839479" y="1350269"/>
                  </a:lnTo>
                  <a:lnTo>
                    <a:pt x="2861833" y="1308427"/>
                  </a:lnTo>
                  <a:lnTo>
                    <a:pt x="2875639" y="1263045"/>
                  </a:lnTo>
                  <a:lnTo>
                    <a:pt x="2880360" y="1215402"/>
                  </a:lnTo>
                  <a:lnTo>
                    <a:pt x="2880360" y="243078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19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8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19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19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8"/>
                  </a:lnTo>
                  <a:lnTo>
                    <a:pt x="2880360" y="1215402"/>
                  </a:lnTo>
                  <a:lnTo>
                    <a:pt x="2875639" y="1263045"/>
                  </a:lnTo>
                  <a:lnTo>
                    <a:pt x="2861833" y="1308427"/>
                  </a:lnTo>
                  <a:lnTo>
                    <a:pt x="2839479" y="1350269"/>
                  </a:lnTo>
                  <a:lnTo>
                    <a:pt x="2809113" y="1387297"/>
                  </a:lnTo>
                  <a:lnTo>
                    <a:pt x="2772102" y="1417656"/>
                  </a:lnTo>
                  <a:lnTo>
                    <a:pt x="2730293" y="1439992"/>
                  </a:lnTo>
                  <a:lnTo>
                    <a:pt x="2684936" y="1453780"/>
                  </a:lnTo>
                  <a:lnTo>
                    <a:pt x="2637282" y="1458493"/>
                  </a:lnTo>
                  <a:lnTo>
                    <a:pt x="243103" y="1458493"/>
                  </a:lnTo>
                  <a:lnTo>
                    <a:pt x="195452" y="1453780"/>
                  </a:lnTo>
                  <a:lnTo>
                    <a:pt x="150067" y="1439992"/>
                  </a:lnTo>
                  <a:lnTo>
                    <a:pt x="108224" y="1417656"/>
                  </a:lnTo>
                  <a:lnTo>
                    <a:pt x="71196" y="1387297"/>
                  </a:lnTo>
                  <a:lnTo>
                    <a:pt x="40842" y="1350269"/>
                  </a:lnTo>
                  <a:lnTo>
                    <a:pt x="18505" y="1308427"/>
                  </a:lnTo>
                  <a:lnTo>
                    <a:pt x="4714" y="1263045"/>
                  </a:lnTo>
                  <a:lnTo>
                    <a:pt x="0" y="1215402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2652" y="5139944"/>
            <a:ext cx="2439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SharePoint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276600" y="661291"/>
            <a:ext cx="52578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-5" dirty="0">
                <a:latin typeface="Arial"/>
                <a:cs typeface="Arial"/>
              </a:rPr>
              <a:t>Luồng </a:t>
            </a:r>
            <a:r>
              <a:rPr sz="3200" b="0" dirty="0">
                <a:latin typeface="Arial"/>
                <a:cs typeface="Arial"/>
              </a:rPr>
              <a:t>công</a:t>
            </a:r>
            <a:r>
              <a:rPr sz="3200" b="0" spc="-40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việc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5387" y="3165475"/>
            <a:ext cx="2766060" cy="1395730"/>
            <a:chOff x="1195387" y="3165475"/>
            <a:chExt cx="2766060" cy="1395730"/>
          </a:xfrm>
        </p:grpSpPr>
        <p:sp>
          <p:nvSpPr>
            <p:cNvPr id="3" name="object 3"/>
            <p:cNvSpPr/>
            <p:nvPr/>
          </p:nvSpPr>
          <p:spPr>
            <a:xfrm>
              <a:off x="1208087" y="3178175"/>
              <a:ext cx="2740342" cy="13702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8087" y="3178175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60" h="1370329">
                  <a:moveTo>
                    <a:pt x="0" y="137033"/>
                  </a:moveTo>
                  <a:lnTo>
                    <a:pt x="10431" y="84582"/>
                  </a:lnTo>
                  <a:lnTo>
                    <a:pt x="40131" y="40132"/>
                  </a:lnTo>
                  <a:lnTo>
                    <a:pt x="84574" y="10445"/>
                  </a:lnTo>
                  <a:lnTo>
                    <a:pt x="136969" y="0"/>
                  </a:lnTo>
                  <a:lnTo>
                    <a:pt x="2603309" y="0"/>
                  </a:lnTo>
                  <a:lnTo>
                    <a:pt x="2655760" y="10445"/>
                  </a:lnTo>
                  <a:lnTo>
                    <a:pt x="2700210" y="40132"/>
                  </a:lnTo>
                  <a:lnTo>
                    <a:pt x="2729896" y="84582"/>
                  </a:lnTo>
                  <a:lnTo>
                    <a:pt x="2740342" y="137033"/>
                  </a:lnTo>
                  <a:lnTo>
                    <a:pt x="2740342" y="1233170"/>
                  </a:lnTo>
                  <a:lnTo>
                    <a:pt x="2729896" y="1285573"/>
                  </a:lnTo>
                  <a:lnTo>
                    <a:pt x="2700210" y="1330070"/>
                  </a:lnTo>
                  <a:lnTo>
                    <a:pt x="2655760" y="1359757"/>
                  </a:lnTo>
                  <a:lnTo>
                    <a:pt x="2603309" y="1370202"/>
                  </a:lnTo>
                  <a:lnTo>
                    <a:pt x="136969" y="1370202"/>
                  </a:lnTo>
                  <a:lnTo>
                    <a:pt x="84574" y="1359757"/>
                  </a:lnTo>
                  <a:lnTo>
                    <a:pt x="40131" y="1330070"/>
                  </a:lnTo>
                  <a:lnTo>
                    <a:pt x="10431" y="1285573"/>
                  </a:lnTo>
                  <a:lnTo>
                    <a:pt x="0" y="1233170"/>
                  </a:lnTo>
                  <a:lnTo>
                    <a:pt x="0" y="137033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25117" y="3351098"/>
            <a:ext cx="251015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85140" marR="5080" indent="-47307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Các Hệ</a:t>
            </a:r>
            <a:r>
              <a:rPr sz="3200" spc="-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Arial"/>
                <a:cs typeface="Arial"/>
              </a:rPr>
              <a:t>thống  </a:t>
            </a: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cộng</a:t>
            </a:r>
            <a:r>
              <a:rPr sz="3200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1F5F"/>
                </a:solidFill>
                <a:latin typeface="Arial"/>
                <a:cs typeface="Arial"/>
              </a:rPr>
              <a:t>tác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34586" y="1589150"/>
            <a:ext cx="3862070" cy="2287270"/>
            <a:chOff x="3934586" y="1589150"/>
            <a:chExt cx="3862070" cy="2287270"/>
          </a:xfrm>
        </p:grpSpPr>
        <p:sp>
          <p:nvSpPr>
            <p:cNvPr id="7" name="object 7"/>
            <p:cNvSpPr/>
            <p:nvPr/>
          </p:nvSpPr>
          <p:spPr>
            <a:xfrm>
              <a:off x="3947286" y="2286507"/>
              <a:ext cx="1097280" cy="1577340"/>
            </a:xfrm>
            <a:custGeom>
              <a:avLst/>
              <a:gdLst/>
              <a:ahLst/>
              <a:cxnLst/>
              <a:rect l="l" t="t" r="r" b="b"/>
              <a:pathLst>
                <a:path w="1097279" h="1577339">
                  <a:moveTo>
                    <a:pt x="0" y="1576958"/>
                  </a:moveTo>
                  <a:lnTo>
                    <a:pt x="1097026" y="0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3550" y="1601850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30">
                  <a:moveTo>
                    <a:pt x="2603246" y="0"/>
                  </a:moveTo>
                  <a:lnTo>
                    <a:pt x="136906" y="0"/>
                  </a:lnTo>
                  <a:lnTo>
                    <a:pt x="110067" y="2643"/>
                  </a:lnTo>
                  <a:lnTo>
                    <a:pt x="60914" y="22931"/>
                  </a:lnTo>
                  <a:lnTo>
                    <a:pt x="22931" y="60914"/>
                  </a:lnTo>
                  <a:lnTo>
                    <a:pt x="2643" y="110067"/>
                  </a:lnTo>
                  <a:lnTo>
                    <a:pt x="0" y="136906"/>
                  </a:lnTo>
                  <a:lnTo>
                    <a:pt x="0" y="1233043"/>
                  </a:lnTo>
                  <a:lnTo>
                    <a:pt x="10382" y="1285493"/>
                  </a:lnTo>
                  <a:lnTo>
                    <a:pt x="40004" y="1329944"/>
                  </a:lnTo>
                  <a:lnTo>
                    <a:pt x="84502" y="1359677"/>
                  </a:lnTo>
                  <a:lnTo>
                    <a:pt x="136906" y="1370076"/>
                  </a:lnTo>
                  <a:lnTo>
                    <a:pt x="2603246" y="1370076"/>
                  </a:lnTo>
                  <a:lnTo>
                    <a:pt x="2655697" y="1359677"/>
                  </a:lnTo>
                  <a:lnTo>
                    <a:pt x="2700147" y="1329944"/>
                  </a:lnTo>
                  <a:lnTo>
                    <a:pt x="2729833" y="1285494"/>
                  </a:lnTo>
                  <a:lnTo>
                    <a:pt x="2740279" y="1233043"/>
                  </a:lnTo>
                  <a:lnTo>
                    <a:pt x="2740279" y="136906"/>
                  </a:lnTo>
                  <a:lnTo>
                    <a:pt x="2729833" y="84502"/>
                  </a:lnTo>
                  <a:lnTo>
                    <a:pt x="2700147" y="40004"/>
                  </a:lnTo>
                  <a:lnTo>
                    <a:pt x="2655697" y="10382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3550" y="1601850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30">
                  <a:moveTo>
                    <a:pt x="0" y="136906"/>
                  </a:moveTo>
                  <a:lnTo>
                    <a:pt x="10382" y="84502"/>
                  </a:lnTo>
                  <a:lnTo>
                    <a:pt x="40004" y="40004"/>
                  </a:lnTo>
                  <a:lnTo>
                    <a:pt x="84502" y="10382"/>
                  </a:lnTo>
                  <a:lnTo>
                    <a:pt x="136906" y="0"/>
                  </a:lnTo>
                  <a:lnTo>
                    <a:pt x="2603246" y="0"/>
                  </a:lnTo>
                  <a:lnTo>
                    <a:pt x="2655697" y="10382"/>
                  </a:lnTo>
                  <a:lnTo>
                    <a:pt x="2700147" y="40004"/>
                  </a:lnTo>
                  <a:lnTo>
                    <a:pt x="2729833" y="84502"/>
                  </a:lnTo>
                  <a:lnTo>
                    <a:pt x="2740279" y="136906"/>
                  </a:lnTo>
                  <a:lnTo>
                    <a:pt x="2740279" y="1233043"/>
                  </a:lnTo>
                  <a:lnTo>
                    <a:pt x="2729833" y="1285494"/>
                  </a:lnTo>
                  <a:lnTo>
                    <a:pt x="2700147" y="1329944"/>
                  </a:lnTo>
                  <a:lnTo>
                    <a:pt x="2655697" y="1359677"/>
                  </a:lnTo>
                  <a:lnTo>
                    <a:pt x="2603246" y="1370076"/>
                  </a:lnTo>
                  <a:lnTo>
                    <a:pt x="136906" y="1370076"/>
                  </a:lnTo>
                  <a:lnTo>
                    <a:pt x="84502" y="1359677"/>
                  </a:lnTo>
                  <a:lnTo>
                    <a:pt x="40004" y="1329944"/>
                  </a:lnTo>
                  <a:lnTo>
                    <a:pt x="10382" y="1285493"/>
                  </a:lnTo>
                  <a:lnTo>
                    <a:pt x="0" y="1233043"/>
                  </a:lnTo>
                  <a:lnTo>
                    <a:pt x="0" y="1369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41696" y="1568185"/>
            <a:ext cx="194754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585" marR="5080" indent="-350520">
              <a:lnSpc>
                <a:spcPct val="125099"/>
              </a:lnSpc>
              <a:spcBef>
                <a:spcPts val="9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Giải</a:t>
            </a:r>
            <a:r>
              <a:rPr sz="32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Quyết  vấn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35476" y="3165475"/>
            <a:ext cx="3861435" cy="1395730"/>
            <a:chOff x="3935476" y="3165475"/>
            <a:chExt cx="3861435" cy="1395730"/>
          </a:xfrm>
        </p:grpSpPr>
        <p:sp>
          <p:nvSpPr>
            <p:cNvPr id="12" name="object 12"/>
            <p:cNvSpPr/>
            <p:nvPr/>
          </p:nvSpPr>
          <p:spPr>
            <a:xfrm>
              <a:off x="3948176" y="3863212"/>
              <a:ext cx="1095375" cy="0"/>
            </a:xfrm>
            <a:custGeom>
              <a:avLst/>
              <a:gdLst/>
              <a:ahLst/>
              <a:cxnLst/>
              <a:rect l="l" t="t" r="r" b="b"/>
              <a:pathLst>
                <a:path w="1095375">
                  <a:moveTo>
                    <a:pt x="0" y="0"/>
                  </a:moveTo>
                  <a:lnTo>
                    <a:pt x="1095375" y="0"/>
                  </a:lnTo>
                </a:path>
              </a:pathLst>
            </a:custGeom>
            <a:ln w="25400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3551" y="3178175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2603246" y="0"/>
                  </a:moveTo>
                  <a:lnTo>
                    <a:pt x="136906" y="0"/>
                  </a:lnTo>
                  <a:lnTo>
                    <a:pt x="110067" y="2663"/>
                  </a:lnTo>
                  <a:lnTo>
                    <a:pt x="60914" y="23038"/>
                  </a:lnTo>
                  <a:lnTo>
                    <a:pt x="22931" y="60987"/>
                  </a:lnTo>
                  <a:lnTo>
                    <a:pt x="2643" y="110176"/>
                  </a:lnTo>
                  <a:lnTo>
                    <a:pt x="0" y="137033"/>
                  </a:lnTo>
                  <a:lnTo>
                    <a:pt x="0" y="1233170"/>
                  </a:lnTo>
                  <a:lnTo>
                    <a:pt x="10382" y="1285573"/>
                  </a:lnTo>
                  <a:lnTo>
                    <a:pt x="40004" y="1330070"/>
                  </a:lnTo>
                  <a:lnTo>
                    <a:pt x="84502" y="1359757"/>
                  </a:lnTo>
                  <a:lnTo>
                    <a:pt x="136906" y="1370202"/>
                  </a:lnTo>
                  <a:lnTo>
                    <a:pt x="2603246" y="1370202"/>
                  </a:lnTo>
                  <a:lnTo>
                    <a:pt x="2655697" y="1359757"/>
                  </a:lnTo>
                  <a:lnTo>
                    <a:pt x="2700147" y="1330070"/>
                  </a:lnTo>
                  <a:lnTo>
                    <a:pt x="2729833" y="1285573"/>
                  </a:lnTo>
                  <a:lnTo>
                    <a:pt x="2740279" y="1233170"/>
                  </a:lnTo>
                  <a:lnTo>
                    <a:pt x="2740279" y="137033"/>
                  </a:lnTo>
                  <a:lnTo>
                    <a:pt x="2729833" y="84582"/>
                  </a:lnTo>
                  <a:lnTo>
                    <a:pt x="2700147" y="40132"/>
                  </a:lnTo>
                  <a:lnTo>
                    <a:pt x="2655697" y="10445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3551" y="3178175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0" y="137033"/>
                  </a:moveTo>
                  <a:lnTo>
                    <a:pt x="10382" y="84582"/>
                  </a:lnTo>
                  <a:lnTo>
                    <a:pt x="40004" y="40132"/>
                  </a:lnTo>
                  <a:lnTo>
                    <a:pt x="84502" y="10445"/>
                  </a:lnTo>
                  <a:lnTo>
                    <a:pt x="136906" y="0"/>
                  </a:lnTo>
                  <a:lnTo>
                    <a:pt x="2603246" y="0"/>
                  </a:lnTo>
                  <a:lnTo>
                    <a:pt x="2655697" y="10445"/>
                  </a:lnTo>
                  <a:lnTo>
                    <a:pt x="2700147" y="40132"/>
                  </a:lnTo>
                  <a:lnTo>
                    <a:pt x="2729833" y="84582"/>
                  </a:lnTo>
                  <a:lnTo>
                    <a:pt x="2740279" y="137033"/>
                  </a:lnTo>
                  <a:lnTo>
                    <a:pt x="2740279" y="1233170"/>
                  </a:lnTo>
                  <a:lnTo>
                    <a:pt x="2729833" y="1285573"/>
                  </a:lnTo>
                  <a:lnTo>
                    <a:pt x="2700147" y="1330070"/>
                  </a:lnTo>
                  <a:lnTo>
                    <a:pt x="2655697" y="1359757"/>
                  </a:lnTo>
                  <a:lnTo>
                    <a:pt x="2603246" y="1370202"/>
                  </a:lnTo>
                  <a:lnTo>
                    <a:pt x="136906" y="1370202"/>
                  </a:lnTo>
                  <a:lnTo>
                    <a:pt x="84502" y="1359757"/>
                  </a:lnTo>
                  <a:lnTo>
                    <a:pt x="40004" y="1330070"/>
                  </a:lnTo>
                  <a:lnTo>
                    <a:pt x="10382" y="1285573"/>
                  </a:lnTo>
                  <a:lnTo>
                    <a:pt x="0" y="1233170"/>
                  </a:lnTo>
                  <a:lnTo>
                    <a:pt x="0" y="13703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15559" y="3570808"/>
            <a:ext cx="25996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34586" y="3850259"/>
            <a:ext cx="3862070" cy="2287270"/>
            <a:chOff x="3934586" y="3850259"/>
            <a:chExt cx="3862070" cy="2287270"/>
          </a:xfrm>
        </p:grpSpPr>
        <p:sp>
          <p:nvSpPr>
            <p:cNvPr id="17" name="object 17"/>
            <p:cNvSpPr/>
            <p:nvPr/>
          </p:nvSpPr>
          <p:spPr>
            <a:xfrm>
              <a:off x="3947286" y="3862959"/>
              <a:ext cx="1097280" cy="1577340"/>
            </a:xfrm>
            <a:custGeom>
              <a:avLst/>
              <a:gdLst/>
              <a:ahLst/>
              <a:cxnLst/>
              <a:rect l="l" t="t" r="r" b="b"/>
              <a:pathLst>
                <a:path w="1097279" h="1577339">
                  <a:moveTo>
                    <a:pt x="0" y="0"/>
                  </a:moveTo>
                  <a:lnTo>
                    <a:pt x="1097026" y="1576832"/>
                  </a:lnTo>
                </a:path>
              </a:pathLst>
            </a:custGeom>
            <a:ln w="25399">
              <a:solidFill>
                <a:srgbClr val="002E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3550" y="4754626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2603246" y="0"/>
                  </a:moveTo>
                  <a:lnTo>
                    <a:pt x="136906" y="0"/>
                  </a:lnTo>
                  <a:lnTo>
                    <a:pt x="110067" y="2643"/>
                  </a:lnTo>
                  <a:lnTo>
                    <a:pt x="60914" y="22931"/>
                  </a:lnTo>
                  <a:lnTo>
                    <a:pt x="22931" y="60914"/>
                  </a:lnTo>
                  <a:lnTo>
                    <a:pt x="2643" y="110067"/>
                  </a:lnTo>
                  <a:lnTo>
                    <a:pt x="0" y="136906"/>
                  </a:lnTo>
                  <a:lnTo>
                    <a:pt x="0" y="1233081"/>
                  </a:lnTo>
                  <a:lnTo>
                    <a:pt x="10382" y="1285520"/>
                  </a:lnTo>
                  <a:lnTo>
                    <a:pt x="40004" y="1329969"/>
                  </a:lnTo>
                  <a:lnTo>
                    <a:pt x="84502" y="1359669"/>
                  </a:lnTo>
                  <a:lnTo>
                    <a:pt x="136906" y="1370101"/>
                  </a:lnTo>
                  <a:lnTo>
                    <a:pt x="2603246" y="1370101"/>
                  </a:lnTo>
                  <a:lnTo>
                    <a:pt x="2655697" y="1359669"/>
                  </a:lnTo>
                  <a:lnTo>
                    <a:pt x="2700147" y="1329969"/>
                  </a:lnTo>
                  <a:lnTo>
                    <a:pt x="2729833" y="1285520"/>
                  </a:lnTo>
                  <a:lnTo>
                    <a:pt x="2740279" y="1233081"/>
                  </a:lnTo>
                  <a:lnTo>
                    <a:pt x="2740279" y="136906"/>
                  </a:lnTo>
                  <a:lnTo>
                    <a:pt x="2729833" y="84502"/>
                  </a:lnTo>
                  <a:lnTo>
                    <a:pt x="2700147" y="40005"/>
                  </a:lnTo>
                  <a:lnTo>
                    <a:pt x="2655697" y="10382"/>
                  </a:lnTo>
                  <a:lnTo>
                    <a:pt x="2603246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43550" y="4754626"/>
              <a:ext cx="2740660" cy="1370330"/>
            </a:xfrm>
            <a:custGeom>
              <a:avLst/>
              <a:gdLst/>
              <a:ahLst/>
              <a:cxnLst/>
              <a:rect l="l" t="t" r="r" b="b"/>
              <a:pathLst>
                <a:path w="2740659" h="1370329">
                  <a:moveTo>
                    <a:pt x="0" y="136906"/>
                  </a:moveTo>
                  <a:lnTo>
                    <a:pt x="10382" y="84502"/>
                  </a:lnTo>
                  <a:lnTo>
                    <a:pt x="40004" y="40005"/>
                  </a:lnTo>
                  <a:lnTo>
                    <a:pt x="84502" y="10382"/>
                  </a:lnTo>
                  <a:lnTo>
                    <a:pt x="136906" y="0"/>
                  </a:lnTo>
                  <a:lnTo>
                    <a:pt x="2603246" y="0"/>
                  </a:lnTo>
                  <a:lnTo>
                    <a:pt x="2655697" y="10382"/>
                  </a:lnTo>
                  <a:lnTo>
                    <a:pt x="2700147" y="40005"/>
                  </a:lnTo>
                  <a:lnTo>
                    <a:pt x="2729833" y="84502"/>
                  </a:lnTo>
                  <a:lnTo>
                    <a:pt x="2740279" y="136906"/>
                  </a:lnTo>
                  <a:lnTo>
                    <a:pt x="2740279" y="1233081"/>
                  </a:lnTo>
                  <a:lnTo>
                    <a:pt x="2729833" y="1285520"/>
                  </a:lnTo>
                  <a:lnTo>
                    <a:pt x="2700147" y="1329969"/>
                  </a:lnTo>
                  <a:lnTo>
                    <a:pt x="2655697" y="1359669"/>
                  </a:lnTo>
                  <a:lnTo>
                    <a:pt x="2603246" y="1370101"/>
                  </a:lnTo>
                  <a:lnTo>
                    <a:pt x="136906" y="1370101"/>
                  </a:lnTo>
                  <a:lnTo>
                    <a:pt x="84502" y="1359669"/>
                  </a:lnTo>
                  <a:lnTo>
                    <a:pt x="40004" y="1329969"/>
                  </a:lnTo>
                  <a:lnTo>
                    <a:pt x="10382" y="1285520"/>
                  </a:lnTo>
                  <a:lnTo>
                    <a:pt x="0" y="1233081"/>
                  </a:lnTo>
                  <a:lnTo>
                    <a:pt x="0" y="1369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49088" y="5147513"/>
            <a:ext cx="25311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350" y="721452"/>
            <a:ext cx="8001000" cy="673261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sz="2800" spc="-5" dirty="0" err="1" smtClean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2800" spc="-1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cộng </a:t>
            </a:r>
            <a:r>
              <a:rPr sz="2800" dirty="0" err="1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r>
              <a:rPr sz="28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3185"/>
                </a:solidFill>
                <a:latin typeface="Arial"/>
                <a:cs typeface="Arial"/>
              </a:rPr>
              <a:t>được</a:t>
            </a:r>
            <a:r>
              <a:rPr lang="en-US" sz="28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3185"/>
                </a:solidFill>
                <a:latin typeface="Arial"/>
                <a:cs typeface="Arial"/>
              </a:rPr>
              <a:t>sử</a:t>
            </a:r>
            <a:r>
              <a:rPr lang="en-US" sz="28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003185"/>
                </a:solidFill>
                <a:latin typeface="Arial"/>
                <a:cs typeface="Arial"/>
              </a:rPr>
              <a:t>dụng</a:t>
            </a:r>
            <a:r>
              <a:rPr lang="en-US" sz="28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5" dirty="0" err="1" smtClean="0">
                <a:solidFill>
                  <a:srgbClr val="003185"/>
                </a:solidFill>
                <a:latin typeface="Arial"/>
                <a:cs typeface="Arial"/>
              </a:rPr>
              <a:t>nhằm</a:t>
            </a:r>
            <a:r>
              <a:rPr sz="28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5" dirty="0" err="1">
                <a:solidFill>
                  <a:srgbClr val="003185"/>
                </a:solidFill>
                <a:latin typeface="Arial"/>
                <a:cs typeface="Arial"/>
              </a:rPr>
              <a:t>mục</a:t>
            </a:r>
            <a:r>
              <a:rPr sz="2800" spc="-10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800" spc="-5" dirty="0" err="1" smtClean="0">
                <a:solidFill>
                  <a:srgbClr val="003185"/>
                </a:solidFill>
                <a:latin typeface="Arial"/>
                <a:cs typeface="Arial"/>
              </a:rPr>
              <a:t>đích</a:t>
            </a:r>
            <a:r>
              <a:rPr lang="en-US" sz="2800" spc="-5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lang="en-US" sz="2800" spc="-5" dirty="0" err="1" smtClean="0">
                <a:solidFill>
                  <a:srgbClr val="003185"/>
                </a:solidFill>
                <a:latin typeface="Arial"/>
                <a:cs typeface="Arial"/>
              </a:rPr>
              <a:t>gì</a:t>
            </a:r>
            <a:r>
              <a:rPr sz="2800" spc="-5" dirty="0" smtClean="0">
                <a:solidFill>
                  <a:srgbClr val="003185"/>
                </a:solidFill>
                <a:latin typeface="Arial"/>
                <a:cs typeface="Arial"/>
              </a:rPr>
              <a:t>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1663700"/>
            <a:ext cx="5664200" cy="3799204"/>
            <a:chOff x="2882900" y="1663700"/>
            <a:chExt cx="5664200" cy="3799204"/>
          </a:xfrm>
        </p:grpSpPr>
        <p:sp>
          <p:nvSpPr>
            <p:cNvPr id="3" name="object 3"/>
            <p:cNvSpPr/>
            <p:nvPr/>
          </p:nvSpPr>
          <p:spPr>
            <a:xfrm>
              <a:off x="2895600" y="1676400"/>
              <a:ext cx="5638800" cy="3773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95600" y="1676400"/>
              <a:ext cx="5638800" cy="3773804"/>
            </a:xfrm>
            <a:custGeom>
              <a:avLst/>
              <a:gdLst/>
              <a:ahLst/>
              <a:cxnLst/>
              <a:rect l="l" t="t" r="r" b="b"/>
              <a:pathLst>
                <a:path w="5638800" h="3773804">
                  <a:moveTo>
                    <a:pt x="5638800" y="628903"/>
                  </a:moveTo>
                  <a:lnTo>
                    <a:pt x="5638800" y="3144520"/>
                  </a:lnTo>
                  <a:lnTo>
                    <a:pt x="5636715" y="3194338"/>
                  </a:lnTo>
                  <a:lnTo>
                    <a:pt x="5630524" y="3243529"/>
                  </a:lnTo>
                  <a:lnTo>
                    <a:pt x="5620317" y="3291881"/>
                  </a:lnTo>
                  <a:lnTo>
                    <a:pt x="5606186" y="3339185"/>
                  </a:lnTo>
                  <a:lnTo>
                    <a:pt x="5588222" y="3385232"/>
                  </a:lnTo>
                  <a:lnTo>
                    <a:pt x="5566516" y="3429812"/>
                  </a:lnTo>
                  <a:lnTo>
                    <a:pt x="5541161" y="3472716"/>
                  </a:lnTo>
                  <a:lnTo>
                    <a:pt x="5512247" y="3513734"/>
                  </a:lnTo>
                  <a:lnTo>
                    <a:pt x="5479865" y="3552656"/>
                  </a:lnTo>
                  <a:lnTo>
                    <a:pt x="5444108" y="3589274"/>
                  </a:lnTo>
                  <a:lnTo>
                    <a:pt x="5405436" y="3623100"/>
                  </a:lnTo>
                  <a:lnTo>
                    <a:pt x="5364320" y="3653731"/>
                  </a:lnTo>
                  <a:lnTo>
                    <a:pt x="5320983" y="3681080"/>
                  </a:lnTo>
                  <a:lnTo>
                    <a:pt x="5275650" y="3705063"/>
                  </a:lnTo>
                  <a:lnTo>
                    <a:pt x="5228542" y="3725592"/>
                  </a:lnTo>
                  <a:lnTo>
                    <a:pt x="5179883" y="3742582"/>
                  </a:lnTo>
                  <a:lnTo>
                    <a:pt x="5129898" y="3755946"/>
                  </a:lnTo>
                  <a:lnTo>
                    <a:pt x="5078808" y="3765598"/>
                  </a:lnTo>
                  <a:lnTo>
                    <a:pt x="5026837" y="3771453"/>
                  </a:lnTo>
                  <a:lnTo>
                    <a:pt x="4974208" y="3773424"/>
                  </a:lnTo>
                  <a:lnTo>
                    <a:pt x="4923454" y="3773424"/>
                  </a:lnTo>
                  <a:lnTo>
                    <a:pt x="4872699" y="3773424"/>
                  </a:lnTo>
                  <a:lnTo>
                    <a:pt x="4821944" y="3773424"/>
                  </a:lnTo>
                  <a:lnTo>
                    <a:pt x="4771189" y="3773424"/>
                  </a:lnTo>
                  <a:lnTo>
                    <a:pt x="4720434" y="3773424"/>
                  </a:lnTo>
                  <a:lnTo>
                    <a:pt x="4669679" y="3773424"/>
                  </a:lnTo>
                  <a:lnTo>
                    <a:pt x="4618924" y="3773424"/>
                  </a:lnTo>
                  <a:lnTo>
                    <a:pt x="4568169" y="3773424"/>
                  </a:lnTo>
                  <a:lnTo>
                    <a:pt x="4517414" y="3773424"/>
                  </a:lnTo>
                  <a:lnTo>
                    <a:pt x="4466658" y="3773424"/>
                  </a:lnTo>
                  <a:lnTo>
                    <a:pt x="4415903" y="3773424"/>
                  </a:lnTo>
                  <a:lnTo>
                    <a:pt x="4365147" y="3773424"/>
                  </a:lnTo>
                  <a:lnTo>
                    <a:pt x="4314392" y="3773424"/>
                  </a:lnTo>
                  <a:lnTo>
                    <a:pt x="4263636" y="3773424"/>
                  </a:lnTo>
                  <a:lnTo>
                    <a:pt x="4212880" y="3773424"/>
                  </a:lnTo>
                  <a:lnTo>
                    <a:pt x="4162125" y="3773424"/>
                  </a:lnTo>
                  <a:lnTo>
                    <a:pt x="4111369" y="3773424"/>
                  </a:lnTo>
                  <a:lnTo>
                    <a:pt x="4060613" y="3773424"/>
                  </a:lnTo>
                  <a:lnTo>
                    <a:pt x="4009857" y="3773424"/>
                  </a:lnTo>
                  <a:lnTo>
                    <a:pt x="3959101" y="3773424"/>
                  </a:lnTo>
                  <a:lnTo>
                    <a:pt x="3908345" y="3773424"/>
                  </a:lnTo>
                  <a:lnTo>
                    <a:pt x="3857589" y="3773424"/>
                  </a:lnTo>
                  <a:lnTo>
                    <a:pt x="3806832" y="3773424"/>
                  </a:lnTo>
                  <a:lnTo>
                    <a:pt x="3756076" y="3773424"/>
                  </a:lnTo>
                  <a:lnTo>
                    <a:pt x="3705320" y="3773424"/>
                  </a:lnTo>
                  <a:lnTo>
                    <a:pt x="3654563" y="3773424"/>
                  </a:lnTo>
                  <a:lnTo>
                    <a:pt x="3603807" y="3773424"/>
                  </a:lnTo>
                  <a:lnTo>
                    <a:pt x="3553050" y="3773424"/>
                  </a:lnTo>
                  <a:lnTo>
                    <a:pt x="3502294" y="3773424"/>
                  </a:lnTo>
                  <a:lnTo>
                    <a:pt x="3451537" y="3773424"/>
                  </a:lnTo>
                  <a:lnTo>
                    <a:pt x="3400780" y="3773424"/>
                  </a:lnTo>
                  <a:lnTo>
                    <a:pt x="3350024" y="3773424"/>
                  </a:lnTo>
                  <a:lnTo>
                    <a:pt x="3299267" y="3773424"/>
                  </a:lnTo>
                  <a:lnTo>
                    <a:pt x="3248510" y="3773424"/>
                  </a:lnTo>
                  <a:lnTo>
                    <a:pt x="3197753" y="3773424"/>
                  </a:lnTo>
                  <a:lnTo>
                    <a:pt x="3146996" y="3773424"/>
                  </a:lnTo>
                  <a:lnTo>
                    <a:pt x="3096239" y="3773424"/>
                  </a:lnTo>
                  <a:lnTo>
                    <a:pt x="3045482" y="3773424"/>
                  </a:lnTo>
                  <a:lnTo>
                    <a:pt x="2994725" y="3773424"/>
                  </a:lnTo>
                  <a:lnTo>
                    <a:pt x="2943968" y="3773424"/>
                  </a:lnTo>
                  <a:lnTo>
                    <a:pt x="2893211" y="3773424"/>
                  </a:lnTo>
                  <a:lnTo>
                    <a:pt x="2842454" y="3773424"/>
                  </a:lnTo>
                  <a:lnTo>
                    <a:pt x="2791696" y="3773424"/>
                  </a:lnTo>
                  <a:lnTo>
                    <a:pt x="2740939" y="3773424"/>
                  </a:lnTo>
                  <a:lnTo>
                    <a:pt x="2690182" y="3773424"/>
                  </a:lnTo>
                  <a:lnTo>
                    <a:pt x="2639424" y="3773424"/>
                  </a:lnTo>
                  <a:lnTo>
                    <a:pt x="2588667" y="3773424"/>
                  </a:lnTo>
                  <a:lnTo>
                    <a:pt x="2537909" y="3773424"/>
                  </a:lnTo>
                  <a:lnTo>
                    <a:pt x="2487152" y="3773424"/>
                  </a:lnTo>
                  <a:lnTo>
                    <a:pt x="2436394" y="3773424"/>
                  </a:lnTo>
                  <a:lnTo>
                    <a:pt x="2385636" y="3773424"/>
                  </a:lnTo>
                  <a:lnTo>
                    <a:pt x="2334879" y="3773424"/>
                  </a:lnTo>
                  <a:lnTo>
                    <a:pt x="2284121" y="3773424"/>
                  </a:lnTo>
                  <a:lnTo>
                    <a:pt x="2233363" y="3773424"/>
                  </a:lnTo>
                  <a:lnTo>
                    <a:pt x="2182606" y="3773424"/>
                  </a:lnTo>
                  <a:lnTo>
                    <a:pt x="2131848" y="3773424"/>
                  </a:lnTo>
                  <a:lnTo>
                    <a:pt x="2081090" y="3773424"/>
                  </a:lnTo>
                  <a:lnTo>
                    <a:pt x="2030332" y="3773424"/>
                  </a:lnTo>
                  <a:lnTo>
                    <a:pt x="1979574" y="3773424"/>
                  </a:lnTo>
                  <a:lnTo>
                    <a:pt x="1928816" y="3773424"/>
                  </a:lnTo>
                  <a:lnTo>
                    <a:pt x="1878058" y="3773424"/>
                  </a:lnTo>
                  <a:lnTo>
                    <a:pt x="1827300" y="3773424"/>
                  </a:lnTo>
                  <a:lnTo>
                    <a:pt x="1776542" y="3773424"/>
                  </a:lnTo>
                  <a:lnTo>
                    <a:pt x="1725784" y="3773424"/>
                  </a:lnTo>
                  <a:lnTo>
                    <a:pt x="1675026" y="3773424"/>
                  </a:lnTo>
                  <a:lnTo>
                    <a:pt x="1624268" y="3773424"/>
                  </a:lnTo>
                  <a:lnTo>
                    <a:pt x="1573510" y="3773424"/>
                  </a:lnTo>
                  <a:lnTo>
                    <a:pt x="1522752" y="3773424"/>
                  </a:lnTo>
                  <a:lnTo>
                    <a:pt x="1471994" y="3773424"/>
                  </a:lnTo>
                  <a:lnTo>
                    <a:pt x="1421235" y="3773424"/>
                  </a:lnTo>
                  <a:lnTo>
                    <a:pt x="1370477" y="3773424"/>
                  </a:lnTo>
                  <a:lnTo>
                    <a:pt x="1319719" y="3773424"/>
                  </a:lnTo>
                  <a:lnTo>
                    <a:pt x="1268961" y="3773424"/>
                  </a:lnTo>
                  <a:lnTo>
                    <a:pt x="1218202" y="3773424"/>
                  </a:lnTo>
                  <a:lnTo>
                    <a:pt x="1167444" y="3773424"/>
                  </a:lnTo>
                  <a:lnTo>
                    <a:pt x="1116686" y="3773424"/>
                  </a:lnTo>
                  <a:lnTo>
                    <a:pt x="1065927" y="3773424"/>
                  </a:lnTo>
                  <a:lnTo>
                    <a:pt x="1015169" y="3773424"/>
                  </a:lnTo>
                  <a:lnTo>
                    <a:pt x="964411" y="3773424"/>
                  </a:lnTo>
                  <a:lnTo>
                    <a:pt x="913652" y="3773424"/>
                  </a:lnTo>
                  <a:lnTo>
                    <a:pt x="862894" y="3773424"/>
                  </a:lnTo>
                  <a:lnTo>
                    <a:pt x="812135" y="3773424"/>
                  </a:lnTo>
                  <a:lnTo>
                    <a:pt x="761377" y="3773424"/>
                  </a:lnTo>
                  <a:lnTo>
                    <a:pt x="710619" y="3773424"/>
                  </a:lnTo>
                  <a:lnTo>
                    <a:pt x="659860" y="3773424"/>
                  </a:lnTo>
                  <a:lnTo>
                    <a:pt x="609102" y="3773424"/>
                  </a:lnTo>
                  <a:lnTo>
                    <a:pt x="558343" y="3773424"/>
                  </a:lnTo>
                  <a:lnTo>
                    <a:pt x="507585" y="3773424"/>
                  </a:lnTo>
                  <a:lnTo>
                    <a:pt x="456826" y="3773424"/>
                  </a:lnTo>
                  <a:lnTo>
                    <a:pt x="406068" y="3773424"/>
                  </a:lnTo>
                  <a:lnTo>
                    <a:pt x="355309" y="3773424"/>
                  </a:lnTo>
                  <a:lnTo>
                    <a:pt x="304551" y="3773424"/>
                  </a:lnTo>
                  <a:lnTo>
                    <a:pt x="253792" y="3773424"/>
                  </a:lnTo>
                  <a:lnTo>
                    <a:pt x="203034" y="3773424"/>
                  </a:lnTo>
                  <a:lnTo>
                    <a:pt x="152275" y="3773424"/>
                  </a:lnTo>
                  <a:lnTo>
                    <a:pt x="101517" y="3773424"/>
                  </a:lnTo>
                  <a:lnTo>
                    <a:pt x="50758" y="3773424"/>
                  </a:lnTo>
                  <a:lnTo>
                    <a:pt x="0" y="3773424"/>
                  </a:lnTo>
                  <a:lnTo>
                    <a:pt x="0" y="0"/>
                  </a:lnTo>
                  <a:lnTo>
                    <a:pt x="4974208" y="0"/>
                  </a:lnTo>
                  <a:lnTo>
                    <a:pt x="5026837" y="1974"/>
                  </a:lnTo>
                  <a:lnTo>
                    <a:pt x="5078808" y="7837"/>
                  </a:lnTo>
                  <a:lnTo>
                    <a:pt x="5129898" y="17501"/>
                  </a:lnTo>
                  <a:lnTo>
                    <a:pt x="5179883" y="30878"/>
                  </a:lnTo>
                  <a:lnTo>
                    <a:pt x="5228542" y="47879"/>
                  </a:lnTo>
                  <a:lnTo>
                    <a:pt x="5275650" y="68415"/>
                  </a:lnTo>
                  <a:lnTo>
                    <a:pt x="5320983" y="92399"/>
                  </a:lnTo>
                  <a:lnTo>
                    <a:pt x="5364320" y="119741"/>
                  </a:lnTo>
                  <a:lnTo>
                    <a:pt x="5405436" y="150354"/>
                  </a:lnTo>
                  <a:lnTo>
                    <a:pt x="5444108" y="184150"/>
                  </a:lnTo>
                  <a:lnTo>
                    <a:pt x="5479865" y="220770"/>
                  </a:lnTo>
                  <a:lnTo>
                    <a:pt x="5512247" y="259701"/>
                  </a:lnTo>
                  <a:lnTo>
                    <a:pt x="5541161" y="300731"/>
                  </a:lnTo>
                  <a:lnTo>
                    <a:pt x="5566516" y="343647"/>
                  </a:lnTo>
                  <a:lnTo>
                    <a:pt x="5588222" y="388239"/>
                  </a:lnTo>
                  <a:lnTo>
                    <a:pt x="5606186" y="434293"/>
                  </a:lnTo>
                  <a:lnTo>
                    <a:pt x="5620317" y="481598"/>
                  </a:lnTo>
                  <a:lnTo>
                    <a:pt x="5630524" y="529943"/>
                  </a:lnTo>
                  <a:lnTo>
                    <a:pt x="5636715" y="579115"/>
                  </a:lnTo>
                  <a:lnTo>
                    <a:pt x="5638800" y="628903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63417" y="1714322"/>
            <a:ext cx="530606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000" b="1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000308"/>
                </a:solidFill>
                <a:latin typeface="Arial"/>
                <a:cs typeface="Arial"/>
              </a:rPr>
              <a:t>đề:</a:t>
            </a:r>
            <a:endParaRPr sz="20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Hiểu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 sự khác nhau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giữa: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“what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is”</a:t>
            </a:r>
            <a:r>
              <a:rPr sz="2000" spc="-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“what ought to</a:t>
            </a:r>
            <a:r>
              <a:rPr sz="20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be”</a:t>
            </a:r>
            <a:endParaRPr sz="2000">
              <a:latin typeface="Arial"/>
              <a:cs typeface="Arial"/>
            </a:endParaRPr>
          </a:p>
          <a:p>
            <a:pPr marL="469900" marR="6985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Phân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biệt: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 xác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và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người nắm  rõ một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vấn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đề. Hai đối tượng này khác</a:t>
            </a:r>
            <a:r>
              <a:rPr sz="20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hẳn  nhau</a:t>
            </a:r>
            <a:endParaRPr sz="2000">
              <a:latin typeface="Arial"/>
              <a:cs typeface="Arial"/>
            </a:endParaRPr>
          </a:p>
          <a:p>
            <a:pPr marL="469900" marR="142240">
              <a:lnSpc>
                <a:spcPct val="100000"/>
              </a:lnSpc>
            </a:pP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Tara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nghĩa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vấn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đề là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Felix không  theo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dõi thông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 các cuộc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họp.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Felix cho  rằng cần tăng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 trong khi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  đang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tập trung vào tiết kiệm chi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phí.</a:t>
            </a:r>
            <a:r>
              <a:rPr sz="20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endParaRPr sz="2000">
              <a:latin typeface="Arial"/>
              <a:cs typeface="Arial"/>
            </a:endParaRPr>
          </a:p>
          <a:p>
            <a:pPr marL="469900" marR="5975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thành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 có thể có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20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  nghĩa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463800" cy="3987800"/>
            <a:chOff x="520700" y="1587500"/>
            <a:chExt cx="2463800" cy="39878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438400" cy="3962400"/>
            </a:xfrm>
            <a:custGeom>
              <a:avLst/>
              <a:gdLst/>
              <a:ahLst/>
              <a:cxnLst/>
              <a:rect l="l" t="t" r="r" b="b"/>
              <a:pathLst>
                <a:path w="2438400" h="3962400">
                  <a:moveTo>
                    <a:pt x="2032000" y="0"/>
                  </a:moveTo>
                  <a:lnTo>
                    <a:pt x="406412" y="0"/>
                  </a:lnTo>
                  <a:lnTo>
                    <a:pt x="352992" y="3647"/>
                  </a:lnTo>
                  <a:lnTo>
                    <a:pt x="300939" y="14407"/>
                  </a:lnTo>
                  <a:lnTo>
                    <a:pt x="250885" y="32003"/>
                  </a:lnTo>
                  <a:lnTo>
                    <a:pt x="203461" y="56162"/>
                  </a:lnTo>
                  <a:lnTo>
                    <a:pt x="159301" y="86606"/>
                  </a:lnTo>
                  <a:lnTo>
                    <a:pt x="119037" y="123062"/>
                  </a:lnTo>
                  <a:lnTo>
                    <a:pt x="88446" y="158512"/>
                  </a:lnTo>
                  <a:lnTo>
                    <a:pt x="62108" y="196985"/>
                  </a:lnTo>
                  <a:lnTo>
                    <a:pt x="40189" y="238069"/>
                  </a:lnTo>
                  <a:lnTo>
                    <a:pt x="22854" y="281350"/>
                  </a:lnTo>
                  <a:lnTo>
                    <a:pt x="10267" y="326414"/>
                  </a:lnTo>
                  <a:lnTo>
                    <a:pt x="2594" y="372850"/>
                  </a:lnTo>
                  <a:lnTo>
                    <a:pt x="0" y="420242"/>
                  </a:lnTo>
                  <a:lnTo>
                    <a:pt x="0" y="3542156"/>
                  </a:lnTo>
                  <a:lnTo>
                    <a:pt x="2593" y="3589549"/>
                  </a:lnTo>
                  <a:lnTo>
                    <a:pt x="10265" y="3635985"/>
                  </a:lnTo>
                  <a:lnTo>
                    <a:pt x="22850" y="3681049"/>
                  </a:lnTo>
                  <a:lnTo>
                    <a:pt x="40184" y="3724330"/>
                  </a:lnTo>
                  <a:lnTo>
                    <a:pt x="62103" y="3765414"/>
                  </a:lnTo>
                  <a:lnTo>
                    <a:pt x="88442" y="3803887"/>
                  </a:lnTo>
                  <a:lnTo>
                    <a:pt x="119037" y="3839337"/>
                  </a:lnTo>
                  <a:lnTo>
                    <a:pt x="159301" y="3875793"/>
                  </a:lnTo>
                  <a:lnTo>
                    <a:pt x="203461" y="3906237"/>
                  </a:lnTo>
                  <a:lnTo>
                    <a:pt x="250885" y="3930396"/>
                  </a:lnTo>
                  <a:lnTo>
                    <a:pt x="300939" y="3947992"/>
                  </a:lnTo>
                  <a:lnTo>
                    <a:pt x="352992" y="3958752"/>
                  </a:lnTo>
                  <a:lnTo>
                    <a:pt x="406412" y="3962400"/>
                  </a:lnTo>
                  <a:lnTo>
                    <a:pt x="2032000" y="3962400"/>
                  </a:lnTo>
                  <a:lnTo>
                    <a:pt x="2085435" y="3958752"/>
                  </a:lnTo>
                  <a:lnTo>
                    <a:pt x="2137499" y="3947992"/>
                  </a:lnTo>
                  <a:lnTo>
                    <a:pt x="2187559" y="3930396"/>
                  </a:lnTo>
                  <a:lnTo>
                    <a:pt x="2234983" y="3906237"/>
                  </a:lnTo>
                  <a:lnTo>
                    <a:pt x="2279141" y="3875793"/>
                  </a:lnTo>
                  <a:lnTo>
                    <a:pt x="2319401" y="3839337"/>
                  </a:lnTo>
                  <a:lnTo>
                    <a:pt x="2349985" y="3803887"/>
                  </a:lnTo>
                  <a:lnTo>
                    <a:pt x="2376316" y="3765414"/>
                  </a:lnTo>
                  <a:lnTo>
                    <a:pt x="2398228" y="3724330"/>
                  </a:lnTo>
                  <a:lnTo>
                    <a:pt x="2415556" y="3681049"/>
                  </a:lnTo>
                  <a:lnTo>
                    <a:pt x="2428137" y="3635985"/>
                  </a:lnTo>
                  <a:lnTo>
                    <a:pt x="2435807" y="3589549"/>
                  </a:lnTo>
                  <a:lnTo>
                    <a:pt x="2438400" y="3542156"/>
                  </a:lnTo>
                  <a:lnTo>
                    <a:pt x="2438400" y="420242"/>
                  </a:lnTo>
                  <a:lnTo>
                    <a:pt x="2435807" y="372850"/>
                  </a:lnTo>
                  <a:lnTo>
                    <a:pt x="2428137" y="326414"/>
                  </a:lnTo>
                  <a:lnTo>
                    <a:pt x="2415556" y="281350"/>
                  </a:lnTo>
                  <a:lnTo>
                    <a:pt x="2398228" y="238069"/>
                  </a:lnTo>
                  <a:lnTo>
                    <a:pt x="2376316" y="196985"/>
                  </a:lnTo>
                  <a:lnTo>
                    <a:pt x="2349985" y="158512"/>
                  </a:lnTo>
                  <a:lnTo>
                    <a:pt x="2319401" y="123062"/>
                  </a:lnTo>
                  <a:lnTo>
                    <a:pt x="2279141" y="86606"/>
                  </a:lnTo>
                  <a:lnTo>
                    <a:pt x="2234983" y="56162"/>
                  </a:lnTo>
                  <a:lnTo>
                    <a:pt x="2187559" y="32004"/>
                  </a:lnTo>
                  <a:lnTo>
                    <a:pt x="2137499" y="14407"/>
                  </a:lnTo>
                  <a:lnTo>
                    <a:pt x="2085435" y="3647"/>
                  </a:lnTo>
                  <a:lnTo>
                    <a:pt x="2032000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438400" cy="3962400"/>
            </a:xfrm>
            <a:custGeom>
              <a:avLst/>
              <a:gdLst/>
              <a:ahLst/>
              <a:cxnLst/>
              <a:rect l="l" t="t" r="r" b="b"/>
              <a:pathLst>
                <a:path w="2438400" h="3962400">
                  <a:moveTo>
                    <a:pt x="0" y="420242"/>
                  </a:moveTo>
                  <a:lnTo>
                    <a:pt x="2594" y="372850"/>
                  </a:lnTo>
                  <a:lnTo>
                    <a:pt x="10267" y="326414"/>
                  </a:lnTo>
                  <a:lnTo>
                    <a:pt x="22854" y="281350"/>
                  </a:lnTo>
                  <a:lnTo>
                    <a:pt x="40189" y="238069"/>
                  </a:lnTo>
                  <a:lnTo>
                    <a:pt x="62108" y="196985"/>
                  </a:lnTo>
                  <a:lnTo>
                    <a:pt x="88446" y="158512"/>
                  </a:lnTo>
                  <a:lnTo>
                    <a:pt x="119037" y="123062"/>
                  </a:lnTo>
                  <a:lnTo>
                    <a:pt x="159301" y="86606"/>
                  </a:lnTo>
                  <a:lnTo>
                    <a:pt x="203461" y="56162"/>
                  </a:lnTo>
                  <a:lnTo>
                    <a:pt x="250885" y="32003"/>
                  </a:lnTo>
                  <a:lnTo>
                    <a:pt x="300939" y="14407"/>
                  </a:lnTo>
                  <a:lnTo>
                    <a:pt x="352992" y="3647"/>
                  </a:lnTo>
                  <a:lnTo>
                    <a:pt x="406412" y="0"/>
                  </a:lnTo>
                  <a:lnTo>
                    <a:pt x="2032000" y="0"/>
                  </a:lnTo>
                  <a:lnTo>
                    <a:pt x="2085435" y="3647"/>
                  </a:lnTo>
                  <a:lnTo>
                    <a:pt x="2137499" y="14407"/>
                  </a:lnTo>
                  <a:lnTo>
                    <a:pt x="2187559" y="32004"/>
                  </a:lnTo>
                  <a:lnTo>
                    <a:pt x="2234983" y="56162"/>
                  </a:lnTo>
                  <a:lnTo>
                    <a:pt x="2279141" y="86606"/>
                  </a:lnTo>
                  <a:lnTo>
                    <a:pt x="2319401" y="123062"/>
                  </a:lnTo>
                  <a:lnTo>
                    <a:pt x="2349985" y="158512"/>
                  </a:lnTo>
                  <a:lnTo>
                    <a:pt x="2376316" y="196985"/>
                  </a:lnTo>
                  <a:lnTo>
                    <a:pt x="2398228" y="238069"/>
                  </a:lnTo>
                  <a:lnTo>
                    <a:pt x="2415556" y="281350"/>
                  </a:lnTo>
                  <a:lnTo>
                    <a:pt x="2428137" y="326414"/>
                  </a:lnTo>
                  <a:lnTo>
                    <a:pt x="2435807" y="372850"/>
                  </a:lnTo>
                  <a:lnTo>
                    <a:pt x="2438400" y="420242"/>
                  </a:lnTo>
                  <a:lnTo>
                    <a:pt x="2438400" y="3542156"/>
                  </a:lnTo>
                  <a:lnTo>
                    <a:pt x="2435807" y="3589549"/>
                  </a:lnTo>
                  <a:lnTo>
                    <a:pt x="2428137" y="3635985"/>
                  </a:lnTo>
                  <a:lnTo>
                    <a:pt x="2415556" y="3681049"/>
                  </a:lnTo>
                  <a:lnTo>
                    <a:pt x="2398228" y="3724330"/>
                  </a:lnTo>
                  <a:lnTo>
                    <a:pt x="2376316" y="3765414"/>
                  </a:lnTo>
                  <a:lnTo>
                    <a:pt x="2349985" y="3803887"/>
                  </a:lnTo>
                  <a:lnTo>
                    <a:pt x="2319401" y="3839337"/>
                  </a:lnTo>
                  <a:lnTo>
                    <a:pt x="2279141" y="3875793"/>
                  </a:lnTo>
                  <a:lnTo>
                    <a:pt x="2234983" y="3906237"/>
                  </a:lnTo>
                  <a:lnTo>
                    <a:pt x="2187559" y="3930396"/>
                  </a:lnTo>
                  <a:lnTo>
                    <a:pt x="2137499" y="3947992"/>
                  </a:lnTo>
                  <a:lnTo>
                    <a:pt x="2085435" y="3958752"/>
                  </a:lnTo>
                  <a:lnTo>
                    <a:pt x="2032000" y="3962400"/>
                  </a:lnTo>
                  <a:lnTo>
                    <a:pt x="406412" y="3962400"/>
                  </a:lnTo>
                  <a:lnTo>
                    <a:pt x="352992" y="3958752"/>
                  </a:lnTo>
                  <a:lnTo>
                    <a:pt x="300939" y="3947992"/>
                  </a:lnTo>
                  <a:lnTo>
                    <a:pt x="250885" y="3930396"/>
                  </a:lnTo>
                  <a:lnTo>
                    <a:pt x="203461" y="3906237"/>
                  </a:lnTo>
                  <a:lnTo>
                    <a:pt x="159301" y="3875793"/>
                  </a:lnTo>
                  <a:lnTo>
                    <a:pt x="119037" y="3839337"/>
                  </a:lnTo>
                  <a:lnTo>
                    <a:pt x="88442" y="3803887"/>
                  </a:lnTo>
                  <a:lnTo>
                    <a:pt x="62103" y="3765414"/>
                  </a:lnTo>
                  <a:lnTo>
                    <a:pt x="40184" y="3724330"/>
                  </a:lnTo>
                  <a:lnTo>
                    <a:pt x="22850" y="3681049"/>
                  </a:lnTo>
                  <a:lnTo>
                    <a:pt x="10265" y="3635985"/>
                  </a:lnTo>
                  <a:lnTo>
                    <a:pt x="2593" y="3589549"/>
                  </a:lnTo>
                  <a:lnTo>
                    <a:pt x="0" y="3542156"/>
                  </a:lnTo>
                  <a:lnTo>
                    <a:pt x="0" y="42024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1991" y="3255645"/>
            <a:ext cx="1602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đề: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Sử </a:t>
            </a:r>
            <a:r>
              <a:rPr sz="3200" b="0" spc="-5" dirty="0">
                <a:latin typeface="Arial"/>
                <a:cs typeface="Arial"/>
              </a:rPr>
              <a:t>dụng để giải quyết </a:t>
            </a:r>
            <a:r>
              <a:rPr sz="3200" b="0" dirty="0">
                <a:latin typeface="Arial"/>
                <a:cs typeface="Arial"/>
              </a:rPr>
              <a:t>vấn</a:t>
            </a:r>
            <a:r>
              <a:rPr sz="3200" b="0" spc="-85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đề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2800" spc="-5" dirty="0">
                <a:latin typeface="Arial"/>
                <a:cs typeface="Arial"/>
              </a:rPr>
              <a:t>Đặt vấn đề:</a:t>
            </a:r>
            <a:br>
              <a:rPr lang="vi-VN" sz="2800" spc="-5" dirty="0">
                <a:latin typeface="Arial"/>
                <a:cs typeface="Arial"/>
              </a:rPr>
            </a:br>
            <a:r>
              <a:rPr lang="vi-VN" sz="2800" spc="-5" dirty="0">
                <a:latin typeface="Arial"/>
                <a:cs typeface="Arial"/>
              </a:rPr>
              <a:t>Điều gì </a:t>
            </a:r>
            <a:r>
              <a:rPr lang="vi-VN" sz="2800" dirty="0">
                <a:latin typeface="Arial"/>
                <a:cs typeface="Arial"/>
              </a:rPr>
              <a:t>có </a:t>
            </a:r>
            <a:r>
              <a:rPr lang="vi-VN" sz="2800" spc="-5" dirty="0">
                <a:latin typeface="Arial"/>
                <a:cs typeface="Arial"/>
              </a:rPr>
              <a:t>thể </a:t>
            </a:r>
            <a:r>
              <a:rPr lang="vi-VN" sz="2800" dirty="0">
                <a:latin typeface="Arial"/>
                <a:cs typeface="Arial"/>
              </a:rPr>
              <a:t>xảy </a:t>
            </a:r>
            <a:r>
              <a:rPr lang="vi-VN" sz="2800" spc="-5" dirty="0">
                <a:latin typeface="Arial"/>
                <a:cs typeface="Arial"/>
              </a:rPr>
              <a:t>ra khi bạn: </a:t>
            </a:r>
            <a:r>
              <a:rPr lang="vi-VN" sz="2800" dirty="0">
                <a:latin typeface="Arial"/>
                <a:cs typeface="Arial"/>
              </a:rPr>
              <a:t>“Nhận được</a:t>
            </a:r>
            <a:r>
              <a:rPr lang="vi-VN" sz="2800" spc="-160" dirty="0">
                <a:latin typeface="Arial"/>
                <a:cs typeface="Arial"/>
              </a:rPr>
              <a:t> </a:t>
            </a:r>
            <a:r>
              <a:rPr lang="vi-VN" sz="2800" dirty="0">
                <a:latin typeface="Arial"/>
                <a:cs typeface="Arial"/>
              </a:rPr>
              <a:t>Email,  </a:t>
            </a:r>
            <a:r>
              <a:rPr lang="vi-VN" sz="2800" spc="-5" dirty="0">
                <a:latin typeface="Arial"/>
                <a:cs typeface="Arial"/>
              </a:rPr>
              <a:t>nhưng </a:t>
            </a:r>
            <a:r>
              <a:rPr lang="vi-VN" sz="2800" dirty="0">
                <a:latin typeface="Arial"/>
                <a:cs typeface="Arial"/>
              </a:rPr>
              <a:t>không mở </a:t>
            </a:r>
            <a:r>
              <a:rPr lang="vi-VN" sz="2800" spc="-5" dirty="0">
                <a:latin typeface="Arial"/>
                <a:cs typeface="Arial"/>
              </a:rPr>
              <a:t>file đính</a:t>
            </a:r>
            <a:r>
              <a:rPr lang="vi-VN" sz="2800" spc="-95" dirty="0">
                <a:latin typeface="Arial"/>
                <a:cs typeface="Arial"/>
              </a:rPr>
              <a:t> </a:t>
            </a:r>
            <a:r>
              <a:rPr lang="vi-VN" sz="2800" dirty="0">
                <a:latin typeface="Arial"/>
                <a:cs typeface="Arial"/>
              </a:rPr>
              <a:t>kèm”</a:t>
            </a:r>
            <a:endParaRPr lang="en-US" sz="2800" dirty="0"/>
          </a:p>
        </p:txBody>
      </p:sp>
      <p:sp>
        <p:nvSpPr>
          <p:cNvPr id="4" name="object 41"/>
          <p:cNvSpPr txBox="1"/>
          <p:nvPr/>
        </p:nvSpPr>
        <p:spPr>
          <a:xfrm>
            <a:off x="971042" y="1828800"/>
            <a:ext cx="8172958" cy="401007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lang="en-US"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Bị</a:t>
            </a: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lỡ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vài buổi họp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và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không biết các vấn đề  đã được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quyết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định trong các buổi</a:t>
            </a:r>
            <a:r>
              <a:rPr sz="2200" spc="8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trước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944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Đưa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ra nhiều giả định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về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khách hàng </a:t>
            </a:r>
            <a:r>
              <a:rPr sz="2200" spc="-10" dirty="0" err="1">
                <a:solidFill>
                  <a:srgbClr val="00040C"/>
                </a:solidFill>
                <a:latin typeface="Arial"/>
                <a:cs typeface="Arial"/>
              </a:rPr>
              <a:t>và</a:t>
            </a:r>
            <a:r>
              <a:rPr sz="2200" spc="7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dirty="0" err="1" smtClean="0">
                <a:solidFill>
                  <a:srgbClr val="00040C"/>
                </a:solidFill>
                <a:latin typeface="Arial"/>
                <a:cs typeface="Arial"/>
              </a:rPr>
              <a:t>cách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kinh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doanh không dựa trên dữ kiện</a:t>
            </a:r>
            <a:r>
              <a:rPr sz="2200" spc="6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nào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Lãng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phí thời gian để nói lại những vấn đề</a:t>
            </a:r>
            <a:r>
              <a:rPr sz="2200" spc="8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cũ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Gián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đoạn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cuộc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họp </a:t>
            </a:r>
            <a:r>
              <a:rPr sz="2200" spc="-10" dirty="0">
                <a:solidFill>
                  <a:srgbClr val="00040C"/>
                </a:solidFill>
                <a:latin typeface="Arial"/>
                <a:cs typeface="Arial"/>
              </a:rPr>
              <a:t>vì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điện</a:t>
            </a:r>
            <a:r>
              <a:rPr sz="2200" spc="4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thoại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855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Liệu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bạn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có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muốn tiếp tục làm việc </a:t>
            </a:r>
            <a:r>
              <a:rPr sz="2200" spc="-5" dirty="0" err="1">
                <a:solidFill>
                  <a:srgbClr val="00040C"/>
                </a:solidFill>
                <a:latin typeface="Arial"/>
                <a:cs typeface="Arial"/>
              </a:rPr>
              <a:t>với</a:t>
            </a:r>
            <a:r>
              <a:rPr sz="2200" spc="6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những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người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luôn bị lỡ thông</a:t>
            </a:r>
            <a:r>
              <a:rPr sz="2200" spc="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tin?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1764"/>
              </a:spcBef>
            </a:pPr>
            <a:r>
              <a:rPr lang="en-US" sz="2200" spc="-5" dirty="0" smtClean="0">
                <a:solidFill>
                  <a:srgbClr val="00040C"/>
                </a:solidFill>
                <a:latin typeface="Arial"/>
                <a:cs typeface="Arial"/>
              </a:rPr>
              <a:t>-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Sếp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đã tới </a:t>
            </a:r>
            <a:r>
              <a:rPr sz="2200" dirty="0">
                <a:solidFill>
                  <a:srgbClr val="00040C"/>
                </a:solidFill>
                <a:latin typeface="Arial"/>
                <a:cs typeface="Arial"/>
              </a:rPr>
              <a:t>cuộc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họp. Liệu bạn có thể </a:t>
            </a:r>
            <a:r>
              <a:rPr sz="2200" spc="-5" dirty="0" err="1">
                <a:solidFill>
                  <a:srgbClr val="00040C"/>
                </a:solidFill>
                <a:latin typeface="Arial"/>
                <a:cs typeface="Arial"/>
              </a:rPr>
              <a:t>kể</a:t>
            </a:r>
            <a:r>
              <a:rPr sz="2200" spc="5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10" dirty="0" err="1" smtClean="0">
                <a:solidFill>
                  <a:srgbClr val="00040C"/>
                </a:solidFill>
                <a:latin typeface="Arial"/>
                <a:cs typeface="Arial"/>
              </a:rPr>
              <a:t>lại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sz="2200" spc="-5" dirty="0" err="1" smtClean="0">
                <a:solidFill>
                  <a:srgbClr val="00040C"/>
                </a:solidFill>
                <a:latin typeface="Arial"/>
                <a:cs typeface="Arial"/>
              </a:rPr>
              <a:t>các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40C"/>
                </a:solidFill>
                <a:latin typeface="Arial"/>
                <a:cs typeface="Arial"/>
              </a:rPr>
              <a:t>vấn đề của</a:t>
            </a:r>
            <a:r>
              <a:rPr sz="2200" spc="15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200" spc="-5" dirty="0" err="1">
                <a:solidFill>
                  <a:srgbClr val="00040C"/>
                </a:solidFill>
                <a:latin typeface="Arial"/>
                <a:cs typeface="Arial"/>
              </a:rPr>
              <a:t>nhóm</a:t>
            </a:r>
            <a:r>
              <a:rPr sz="2200" spc="-5" dirty="0" smtClean="0">
                <a:solidFill>
                  <a:srgbClr val="00040C"/>
                </a:solidFill>
                <a:latin typeface="Arial"/>
                <a:cs typeface="Arial"/>
              </a:rPr>
              <a:t>?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587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775510"/>
            <a:ext cx="9086850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Sử dụng các hệ thống </a:t>
            </a:r>
            <a:r>
              <a:rPr spc="-10" dirty="0"/>
              <a:t>cộng </a:t>
            </a:r>
            <a:r>
              <a:rPr spc="-5" dirty="0"/>
              <a:t>tác để quản lý dự</a:t>
            </a:r>
            <a:r>
              <a:rPr spc="135" dirty="0"/>
              <a:t> </a:t>
            </a:r>
            <a:r>
              <a:rPr dirty="0"/>
              <a:t>án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92025"/>
              </p:ext>
            </p:extLst>
          </p:nvPr>
        </p:nvGraphicFramePr>
        <p:xfrm>
          <a:off x="617537" y="1593850"/>
          <a:ext cx="8215629" cy="462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4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3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Giai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đoạn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 marL="11741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Công việc phải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làm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tc>
                  <a:txBody>
                    <a:bodyPr/>
                    <a:lstStyle/>
                    <a:p>
                      <a:pPr marL="8102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Công cụ hợp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tác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3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Khởi</a:t>
                      </a:r>
                      <a:r>
                        <a:rPr sz="1400" b="1" i="1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489710">
                        <a:lnSpc>
                          <a:spcPct val="100800"/>
                        </a:lnSpc>
                        <a:spcBef>
                          <a:spcPts val="330"/>
                        </a:spcBef>
                      </a:pPr>
                      <a:r>
                        <a:rPr sz="1200" spc="-114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200" spc="-114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uyền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8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của</a:t>
                      </a:r>
                      <a:r>
                        <a:rPr lang="en-US"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nhóm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nghiên </a:t>
                      </a:r>
                      <a:r>
                        <a:rPr sz="1200" spc="-16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cứu</a:t>
                      </a:r>
                      <a:r>
                        <a:rPr sz="1200" spc="-16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6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là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?  </a:t>
                      </a:r>
                      <a:r>
                        <a:rPr sz="1200" spc="-18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Mục</a:t>
                      </a:r>
                      <a:r>
                        <a:rPr sz="1200" spc="-18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8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đích</a:t>
                      </a:r>
                      <a:r>
                        <a:rPr sz="120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8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của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nhóm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là</a:t>
                      </a:r>
                      <a:r>
                        <a:rPr sz="1200" spc="-1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Ai là thành viên </a:t>
                      </a:r>
                      <a:r>
                        <a:rPr sz="1200" spc="-18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của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3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đội</a:t>
                      </a:r>
                      <a:r>
                        <a:rPr sz="1200" spc="-13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 marR="324485">
                        <a:lnSpc>
                          <a:spcPts val="1430"/>
                        </a:lnSpc>
                        <a:spcBef>
                          <a:spcPts val="55"/>
                        </a:spcBef>
                      </a:pPr>
                      <a:r>
                        <a:rPr sz="1200" spc="-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Những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 </a:t>
                      </a:r>
                      <a:r>
                        <a:rPr sz="1200" spc="-25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25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 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mong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7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đợi </a:t>
                      </a:r>
                      <a:r>
                        <a:rPr sz="1200" spc="-2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từ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thành viên trong nhóm?  </a:t>
                      </a:r>
                      <a:r>
                        <a:rPr sz="1200" spc="-2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Vai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trò và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quyền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thành viên trong nhóm là</a:t>
                      </a:r>
                      <a:r>
                        <a:rPr sz="1200" spc="-8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gì?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6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ác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cuộc </a:t>
                      </a:r>
                      <a:r>
                        <a:rPr sz="1200" spc="-1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điều </a:t>
                      </a:r>
                      <a:r>
                        <a:rPr sz="1200" spc="-1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tra 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1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thảo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luận  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ebinar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Phiên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trò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chuyện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bằng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văn</a:t>
                      </a:r>
                      <a:r>
                        <a:rPr sz="12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marL="91440" marR="5632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Lên</a:t>
                      </a:r>
                      <a:r>
                        <a:rPr sz="1400" b="1" i="1" spc="-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  hoạch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Những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công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việc </a:t>
                      </a:r>
                      <a:r>
                        <a:rPr sz="1200" spc="-1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cần </a:t>
                      </a:r>
                      <a:r>
                        <a:rPr sz="1200" spc="-1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phải 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thực</a:t>
                      </a:r>
                      <a:r>
                        <a:rPr sz="1200" spc="-6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hiện?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 marR="274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Làm </a:t>
                      </a:r>
                      <a:r>
                        <a:rPr sz="1200" spc="-19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thế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nào 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các </a:t>
                      </a:r>
                      <a:r>
                        <a:rPr sz="1200" spc="-114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7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vụ</a:t>
                      </a:r>
                      <a:r>
                        <a:rPr lang="en-US" sz="1200" spc="-27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  </a:t>
                      </a:r>
                      <a:r>
                        <a:rPr sz="1200" spc="-27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liên quan </a:t>
                      </a:r>
                      <a:r>
                        <a:rPr sz="1200" spc="-18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đến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8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  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nhau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?  Ai </a:t>
                      </a:r>
                      <a:r>
                        <a:rPr sz="1200" spc="-2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chịu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trách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cho 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mỗi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công</a:t>
                      </a:r>
                      <a:r>
                        <a:rPr sz="1200" spc="-1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việc?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ts val="143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Khi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nào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  </a:t>
                      </a:r>
                      <a:r>
                        <a:rPr sz="1200" spc="-2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vụ    </a:t>
                      </a:r>
                      <a:r>
                        <a:rPr sz="1200" spc="-29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sẽ   </a:t>
                      </a:r>
                      <a:r>
                        <a:rPr sz="1200" spc="-2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được  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hoàn</a:t>
                      </a:r>
                      <a:r>
                        <a:rPr sz="1200" spc="-2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thành?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03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1200" spc="-9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việc  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</a:t>
                      </a:r>
                      <a:r>
                        <a:rPr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</a:t>
                      </a:r>
                      <a:r>
                        <a:rPr sz="1200" spc="-1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ebinar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Phiên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trò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chuyện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bằng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văn</a:t>
                      </a:r>
                      <a:r>
                        <a:rPr sz="12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400" b="1" i="1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hiện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8040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Thực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hiện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nhiệm </a:t>
                      </a:r>
                      <a:r>
                        <a:rPr sz="1200" spc="-270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vụ</a:t>
                      </a:r>
                      <a:r>
                        <a:rPr sz="1200" spc="-2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27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lang="en-US"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ự</a:t>
                      </a:r>
                      <a:r>
                        <a:rPr lang="en-US"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4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án</a:t>
                      </a:r>
                      <a:endParaRPr lang="en-US" sz="1200" spc="-10" dirty="0" smtClean="0">
                        <a:solidFill>
                          <a:srgbClr val="000308"/>
                        </a:solidFill>
                        <a:latin typeface="Tahoma"/>
                        <a:cs typeface="Tahoma"/>
                      </a:endParaRPr>
                    </a:p>
                    <a:p>
                      <a:pPr marL="91440" marR="18040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1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Báo cáo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trạng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thái công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việc 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uản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lý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ngoại</a:t>
                      </a:r>
                      <a:r>
                        <a:rPr sz="1200" spc="-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lệ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79502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việc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(cập nhật)  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</a:t>
                      </a:r>
                      <a:r>
                        <a:rPr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</a:t>
                      </a:r>
                      <a:r>
                        <a:rPr lang="en-US" sz="1200" spc="-1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6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ts val="1435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sách </a:t>
                      </a:r>
                      <a:r>
                        <a:rPr sz="1200" spc="-15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thảo</a:t>
                      </a:r>
                      <a:r>
                        <a:rPr sz="1200" spc="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luận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ts val="1435"/>
                        </a:lnSpc>
                      </a:pPr>
                      <a:r>
                        <a:rPr sz="1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Wikis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i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Đóng</a:t>
                      </a:r>
                      <a:r>
                        <a:rPr sz="1400" b="1" i="1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i="1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gói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435"/>
                        </a:lnSpc>
                        <a:spcBef>
                          <a:spcPts val="355"/>
                        </a:spcBef>
                      </a:pP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Chúng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ta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đang 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thực</a:t>
                      </a:r>
                      <a:r>
                        <a:rPr sz="1200" spc="-7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1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hiện?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ts val="1435"/>
                        </a:lnSpc>
                      </a:pP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ài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kết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quả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1200" spc="-204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bài </a:t>
                      </a:r>
                      <a:r>
                        <a:rPr sz="1200" spc="-18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học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nhóm cho các </a:t>
                      </a:r>
                      <a:r>
                        <a:rPr sz="1200" spc="-18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đội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khác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 </a:t>
                      </a:r>
                      <a:r>
                        <a:rPr sz="1200" spc="-204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tương</a:t>
                      </a:r>
                      <a:r>
                        <a:rPr sz="1200" spc="-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lai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Kết thúc </a:t>
                      </a:r>
                      <a:r>
                        <a:rPr sz="1200" spc="-2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dự</a:t>
                      </a:r>
                      <a:r>
                        <a:rPr sz="1200" spc="-12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5367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200" spc="-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ác</a:t>
                      </a:r>
                      <a:r>
                        <a:rPr sz="1200" spc="-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cuộc </a:t>
                      </a:r>
                      <a:r>
                        <a:rPr sz="1200" spc="-14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điều </a:t>
                      </a:r>
                      <a:r>
                        <a:rPr sz="1200" spc="-1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tra  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anh </a:t>
                      </a:r>
                      <a:r>
                        <a:rPr sz="1200" spc="-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sách</a:t>
                      </a:r>
                      <a:r>
                        <a:rPr sz="1200" spc="-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0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thả</a:t>
                      </a:r>
                      <a:r>
                        <a:rPr lang="en-US" sz="1200" spc="-15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0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o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luận  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ebinar</a:t>
                      </a:r>
                      <a:endParaRPr sz="1200" dirty="0">
                        <a:latin typeface="Tahoma"/>
                        <a:cs typeface="Tahoma"/>
                      </a:endParaRPr>
                    </a:p>
                    <a:p>
                      <a:pPr marL="92710">
                        <a:lnSpc>
                          <a:spcPts val="1430"/>
                        </a:lnSpc>
                      </a:pPr>
                      <a:r>
                        <a:rPr sz="1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Wikis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5" dirty="0" err="1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hư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lang="en-US" sz="1200" spc="-15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 err="1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viện</a:t>
                      </a:r>
                      <a:r>
                        <a:rPr sz="1200" spc="-145" dirty="0" smtClean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tài</a:t>
                      </a:r>
                      <a:r>
                        <a:rPr sz="1200" spc="-15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5" dirty="0">
                          <a:solidFill>
                            <a:srgbClr val="000308"/>
                          </a:solidFill>
                          <a:latin typeface="Tahoma"/>
                          <a:cs typeface="Tahoma"/>
                        </a:rPr>
                        <a:t>liệu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25930"/>
            <a:ext cx="4881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SzPct val="68750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Cấp quyết định </a:t>
            </a:r>
            <a:r>
              <a:rPr sz="2400" dirty="0">
                <a:solidFill>
                  <a:srgbClr val="003185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loại quyết</a:t>
            </a:r>
            <a:r>
              <a:rPr sz="24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" y="637246"/>
            <a:ext cx="9067800" cy="78290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b="0" spc="-5" dirty="0">
                <a:latin typeface="Arial"/>
                <a:cs typeface="Arial"/>
              </a:rPr>
              <a:t>Sử dụng các hệ thống </a:t>
            </a:r>
            <a:r>
              <a:rPr b="0" dirty="0">
                <a:latin typeface="Arial"/>
                <a:cs typeface="Arial"/>
              </a:rPr>
              <a:t>cộng </a:t>
            </a:r>
            <a:r>
              <a:rPr b="0" spc="-5" dirty="0">
                <a:latin typeface="Arial"/>
                <a:cs typeface="Arial"/>
              </a:rPr>
              <a:t>tác để ra quyết</a:t>
            </a:r>
            <a:r>
              <a:rPr b="0" spc="5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định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17369" y="2334919"/>
            <a:ext cx="3581916" cy="307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821128"/>
            <a:ext cx="84582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</a:pPr>
            <a:r>
              <a:rPr sz="3000" b="0" dirty="0">
                <a:latin typeface="Arial"/>
                <a:cs typeface="Arial"/>
              </a:rPr>
              <a:t>Sử dụng các hệ thống cộng tác để </a:t>
            </a:r>
            <a:r>
              <a:rPr sz="3000" b="0" spc="-5" dirty="0">
                <a:latin typeface="Arial"/>
                <a:cs typeface="Arial"/>
              </a:rPr>
              <a:t>ra quyết</a:t>
            </a:r>
            <a:r>
              <a:rPr sz="3000" b="0" spc="-155" dirty="0">
                <a:latin typeface="Arial"/>
                <a:cs typeface="Arial"/>
              </a:rPr>
              <a:t> </a:t>
            </a:r>
            <a:r>
              <a:rPr sz="3000" b="0" spc="-5" dirty="0">
                <a:latin typeface="Arial"/>
                <a:cs typeface="Arial"/>
              </a:rPr>
              <a:t>định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168360" y="1845887"/>
            <a:ext cx="6557977" cy="382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661291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lang="en-US" sz="3200" b="0" dirty="0" smtClean="0">
                <a:latin typeface="Arial"/>
                <a:cs typeface="Arial"/>
              </a:rPr>
              <a:t>2.5 </a:t>
            </a:r>
            <a:r>
              <a:rPr lang="en-US" sz="3200" b="0" dirty="0" err="1" smtClean="0">
                <a:latin typeface="Arial"/>
                <a:cs typeface="Arial"/>
              </a:rPr>
              <a:t>Các</a:t>
            </a:r>
            <a:r>
              <a:rPr lang="en-US" sz="3200" b="0" dirty="0" smtClean="0">
                <a:latin typeface="Arial"/>
                <a:cs typeface="Arial"/>
              </a:rPr>
              <a:t> </a:t>
            </a:r>
            <a:r>
              <a:rPr lang="en-US" sz="3200" b="0" dirty="0" err="1" smtClean="0">
                <a:latin typeface="Arial"/>
                <a:cs typeface="Arial"/>
              </a:rPr>
              <a:t>d</a:t>
            </a:r>
            <a:r>
              <a:rPr sz="3200" b="0" spc="-5" dirty="0" err="1" smtClean="0">
                <a:latin typeface="Arial"/>
                <a:cs typeface="Arial"/>
              </a:rPr>
              <a:t>oanh</a:t>
            </a:r>
            <a:r>
              <a:rPr sz="3200" b="0" spc="-110" dirty="0" smtClean="0">
                <a:latin typeface="Arial"/>
                <a:cs typeface="Arial"/>
              </a:rPr>
              <a:t> </a:t>
            </a:r>
            <a:r>
              <a:rPr sz="3200" b="0" spc="-5" dirty="0" err="1" smtClean="0">
                <a:latin typeface="Arial"/>
                <a:cs typeface="Arial"/>
              </a:rPr>
              <a:t>nghiệp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sử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dụng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hệ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cộng</a:t>
            </a:r>
            <a:r>
              <a:rPr lang="en-US" sz="3200" b="0" spc="-5" dirty="0" smtClean="0">
                <a:latin typeface="Arial"/>
                <a:cs typeface="Arial"/>
              </a:rPr>
              <a:t> </a:t>
            </a:r>
            <a:r>
              <a:rPr lang="en-US" sz="3200" b="0" spc="-5" dirty="0" err="1" smtClean="0">
                <a:latin typeface="Arial"/>
                <a:cs typeface="Arial"/>
              </a:rPr>
              <a:t>tác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565568"/>
            <a:ext cx="7594600" cy="465255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80"/>
              </a:spcBef>
              <a:buSzPct val="70000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Quyết định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 nghiệp (Operational</a:t>
            </a:r>
            <a:r>
              <a:rPr sz="2000" spc="-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decisions)</a:t>
            </a:r>
            <a:endParaRPr sz="2000" dirty="0">
              <a:latin typeface="Arial"/>
              <a:cs typeface="Arial"/>
            </a:endParaRPr>
          </a:p>
          <a:p>
            <a:pPr marL="469265" marR="299720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 vào các hoạt động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day-to-day: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chúng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nên</a:t>
            </a:r>
            <a:r>
              <a:rPr sz="2000" spc="-204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đặt  bao nhiêu vật dụng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từ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nhà cung cấp</a:t>
            </a:r>
            <a:r>
              <a:rPr sz="2000" spc="-27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A?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Lấy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được dữ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từ các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hệ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thống xử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lý giao</a:t>
            </a:r>
            <a:r>
              <a:rPr sz="2000" spc="-1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dịch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43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Yêu cầu rất ít </a:t>
            </a:r>
            <a:r>
              <a:rPr sz="2000" spc="5" dirty="0">
                <a:solidFill>
                  <a:srgbClr val="003185"/>
                </a:solidFill>
                <a:latin typeface="Arial"/>
                <a:cs typeface="Arial"/>
              </a:rPr>
              <a:t>sự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hợp tác</a:t>
            </a:r>
            <a:endParaRPr sz="20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Quyết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định quản trị (Managerial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decisions)</a:t>
            </a:r>
            <a:endParaRPr sz="2000" dirty="0">
              <a:latin typeface="Arial"/>
              <a:cs typeface="Arial"/>
            </a:endParaRPr>
          </a:p>
          <a:p>
            <a:pPr marL="469265" marR="210820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 vào việc phân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bổ và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sử dụng tài </a:t>
            </a:r>
            <a:r>
              <a:rPr sz="2000" spc="-10" dirty="0">
                <a:solidFill>
                  <a:srgbClr val="003185"/>
                </a:solidFill>
                <a:latin typeface="Arial"/>
                <a:cs typeface="Arial"/>
              </a:rPr>
              <a:t>nguyên: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1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bao  nhiêu kỹ sư thực hiện dự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án</a:t>
            </a:r>
            <a:r>
              <a:rPr sz="2000" spc="-1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B?</a:t>
            </a:r>
            <a:endParaRPr sz="20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lang="en-US" sz="2000" spc="5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spc="-42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Yêu cầu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sự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cộng tác nào đó</a:t>
            </a:r>
            <a:endParaRPr sz="2000" dirty="0">
              <a:latin typeface="Arial"/>
              <a:cs typeface="Arial"/>
            </a:endParaRPr>
          </a:p>
          <a:p>
            <a:pPr marL="425450" indent="-413384">
              <a:lnSpc>
                <a:spcPct val="100000"/>
              </a:lnSpc>
              <a:spcBef>
                <a:spcPts val="480"/>
              </a:spcBef>
              <a:buSzPct val="70000"/>
              <a:buChar char="•"/>
              <a:tabLst>
                <a:tab pos="425450" algn="l"/>
                <a:tab pos="426084" algn="l"/>
              </a:tabLst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Quyết định chiến lược (Strategic</a:t>
            </a:r>
            <a:r>
              <a:rPr sz="2000" spc="-1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decisions)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Tập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trung vào mục tiêu, các vấn đề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tổ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chức: chúng </a:t>
            </a:r>
            <a:r>
              <a:rPr sz="2000" spc="-5" dirty="0">
                <a:solidFill>
                  <a:srgbClr val="003185"/>
                </a:solidFill>
                <a:latin typeface="Arial"/>
                <a:cs typeface="Arial"/>
              </a:rPr>
              <a:t>ta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có</a:t>
            </a:r>
            <a:r>
              <a:rPr sz="2000" spc="-2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nên</a:t>
            </a:r>
            <a:endParaRPr sz="2000" dirty="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bắt đầu một dòng sản phẩm</a:t>
            </a:r>
            <a:r>
              <a:rPr sz="2000" spc="-18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mới?</a:t>
            </a:r>
            <a:endParaRPr sz="2000" dirty="0">
              <a:latin typeface="Arial"/>
              <a:cs typeface="Arial"/>
            </a:endParaRPr>
          </a:p>
          <a:p>
            <a:pPr marL="469265" lvl="1">
              <a:lnSpc>
                <a:spcPct val="100000"/>
              </a:lnSpc>
              <a:spcBef>
                <a:spcPts val="480"/>
              </a:spcBef>
              <a:tabLst>
                <a:tab pos="756920" algn="l"/>
              </a:tabLst>
            </a:pPr>
            <a:r>
              <a:rPr lang="en-US" sz="2000" dirty="0" smtClean="0">
                <a:solidFill>
                  <a:srgbClr val="003185"/>
                </a:solidFill>
                <a:latin typeface="Arial"/>
                <a:cs typeface="Arial"/>
              </a:rPr>
              <a:t>- </a:t>
            </a:r>
            <a:r>
              <a:rPr sz="2000" dirty="0" err="1" smtClean="0">
                <a:solidFill>
                  <a:srgbClr val="003185"/>
                </a:solidFill>
                <a:latin typeface="Arial"/>
                <a:cs typeface="Arial"/>
              </a:rPr>
              <a:t>Gần</a:t>
            </a:r>
            <a:r>
              <a:rPr sz="2000" dirty="0" smtClean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như luôn luôn hợp</a:t>
            </a:r>
            <a:r>
              <a:rPr sz="2000" spc="-15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185"/>
                </a:solidFill>
                <a:latin typeface="Arial"/>
                <a:cs typeface="Arial"/>
              </a:rPr>
              <a:t>tác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2076" y="1808226"/>
            <a:ext cx="5145405" cy="1792605"/>
            <a:chOff x="3402076" y="1808226"/>
            <a:chExt cx="5145405" cy="1792605"/>
          </a:xfrm>
        </p:grpSpPr>
        <p:sp>
          <p:nvSpPr>
            <p:cNvPr id="3" name="object 3"/>
            <p:cNvSpPr/>
            <p:nvPr/>
          </p:nvSpPr>
          <p:spPr>
            <a:xfrm>
              <a:off x="3414776" y="1820926"/>
              <a:ext cx="5119624" cy="1766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4776" y="1820926"/>
              <a:ext cx="5120005" cy="1767205"/>
            </a:xfrm>
            <a:custGeom>
              <a:avLst/>
              <a:gdLst/>
              <a:ahLst/>
              <a:cxnLst/>
              <a:rect l="l" t="t" r="r" b="b"/>
              <a:pathLst>
                <a:path w="5120005" h="1767204">
                  <a:moveTo>
                    <a:pt x="5119624" y="294386"/>
                  </a:moveTo>
                  <a:lnTo>
                    <a:pt x="5119624" y="1472311"/>
                  </a:lnTo>
                  <a:lnTo>
                    <a:pt x="5115959" y="1518660"/>
                  </a:lnTo>
                  <a:lnTo>
                    <a:pt x="5105180" y="1563456"/>
                  </a:lnTo>
                  <a:lnTo>
                    <a:pt x="5087610" y="1605904"/>
                  </a:lnTo>
                  <a:lnTo>
                    <a:pt x="5063573" y="1645213"/>
                  </a:lnTo>
                  <a:lnTo>
                    <a:pt x="5033391" y="1680590"/>
                  </a:lnTo>
                  <a:lnTo>
                    <a:pt x="4998076" y="1710773"/>
                  </a:lnTo>
                  <a:lnTo>
                    <a:pt x="4958812" y="1734810"/>
                  </a:lnTo>
                  <a:lnTo>
                    <a:pt x="4916402" y="1752380"/>
                  </a:lnTo>
                  <a:lnTo>
                    <a:pt x="4871651" y="1763159"/>
                  </a:lnTo>
                  <a:lnTo>
                    <a:pt x="4825365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5365" y="0"/>
                  </a:lnTo>
                  <a:lnTo>
                    <a:pt x="4871651" y="3664"/>
                  </a:lnTo>
                  <a:lnTo>
                    <a:pt x="4916402" y="14443"/>
                  </a:lnTo>
                  <a:lnTo>
                    <a:pt x="4958812" y="32013"/>
                  </a:lnTo>
                  <a:lnTo>
                    <a:pt x="4998076" y="56050"/>
                  </a:lnTo>
                  <a:lnTo>
                    <a:pt x="5033391" y="86233"/>
                  </a:lnTo>
                  <a:lnTo>
                    <a:pt x="5063573" y="121596"/>
                  </a:lnTo>
                  <a:lnTo>
                    <a:pt x="5087610" y="160874"/>
                  </a:lnTo>
                  <a:lnTo>
                    <a:pt x="5105180" y="203285"/>
                  </a:lnTo>
                  <a:lnTo>
                    <a:pt x="5115959" y="248049"/>
                  </a:lnTo>
                  <a:lnTo>
                    <a:pt x="5119624" y="294386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55160" y="1768602"/>
            <a:ext cx="41687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phương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2400" spc="-125" dirty="0">
                <a:solidFill>
                  <a:srgbClr val="000308"/>
                </a:solidFill>
                <a:latin typeface="Trebuchet MS"/>
                <a:cs typeface="Trebuchet MS"/>
              </a:rPr>
              <a:t>“</a:t>
            </a:r>
            <a:r>
              <a:rPr sz="2400" spc="-125" dirty="0">
                <a:solidFill>
                  <a:srgbClr val="000308"/>
                </a:solidFill>
                <a:latin typeface="Arial"/>
                <a:cs typeface="Arial"/>
              </a:rPr>
              <a:t>hiểu</a:t>
            </a:r>
            <a:r>
              <a:rPr sz="2400" spc="-125" dirty="0">
                <a:solidFill>
                  <a:srgbClr val="000308"/>
                </a:solidFill>
                <a:latin typeface="Trebuchet MS"/>
                <a:cs typeface="Trebuchet MS"/>
              </a:rPr>
              <a:t>”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và  </a:t>
            </a:r>
            <a:r>
              <a:rPr sz="2400" spc="-75" dirty="0">
                <a:solidFill>
                  <a:srgbClr val="000308"/>
                </a:solidFill>
                <a:latin typeface="Trebuchet MS"/>
                <a:cs typeface="Trebuchet MS"/>
              </a:rPr>
              <a:t>“</a:t>
            </a:r>
            <a:r>
              <a:rPr sz="2400" spc="-75" dirty="0">
                <a:solidFill>
                  <a:srgbClr val="000308"/>
                </a:solidFill>
                <a:latin typeface="Arial"/>
                <a:cs typeface="Arial"/>
              </a:rPr>
              <a:t>chấp </a:t>
            </a:r>
            <a:r>
              <a:rPr sz="2400" spc="-80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2400" spc="-80" dirty="0">
                <a:solidFill>
                  <a:srgbClr val="000308"/>
                </a:solidFill>
                <a:latin typeface="Trebuchet MS"/>
                <a:cs typeface="Trebuchet MS"/>
              </a:rPr>
              <a:t>”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quyết 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12700" marR="780415">
              <a:lnSpc>
                <a:spcPts val="2870"/>
              </a:lnSpc>
              <a:spcBef>
                <a:spcPts val="114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sẵn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giải pháp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ưu  Yêu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cầu rất ít sự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400" spc="-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6447" y="2176729"/>
            <a:ext cx="2074545" cy="98171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indent="12065">
              <a:lnSpc>
                <a:spcPts val="3570"/>
              </a:lnSpc>
              <a:spcBef>
                <a:spcPts val="545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33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có cấu</a:t>
            </a:r>
            <a:r>
              <a:rPr sz="33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16300" y="4102100"/>
            <a:ext cx="5146675" cy="1792605"/>
            <a:chOff x="3416300" y="4102100"/>
            <a:chExt cx="5146675" cy="1792605"/>
          </a:xfrm>
        </p:grpSpPr>
        <p:sp>
          <p:nvSpPr>
            <p:cNvPr id="11" name="object 11"/>
            <p:cNvSpPr/>
            <p:nvPr/>
          </p:nvSpPr>
          <p:spPr>
            <a:xfrm>
              <a:off x="3429000" y="4114800"/>
              <a:ext cx="5121275" cy="1766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9000" y="4114800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513"/>
                  </a:moveTo>
                  <a:lnTo>
                    <a:pt x="5121275" y="1472438"/>
                  </a:lnTo>
                  <a:lnTo>
                    <a:pt x="5117610" y="1518766"/>
                  </a:lnTo>
                  <a:lnTo>
                    <a:pt x="5106831" y="1563542"/>
                  </a:lnTo>
                  <a:lnTo>
                    <a:pt x="5089261" y="1605974"/>
                  </a:lnTo>
                  <a:lnTo>
                    <a:pt x="5065224" y="1645267"/>
                  </a:lnTo>
                  <a:lnTo>
                    <a:pt x="5035042" y="1680629"/>
                  </a:lnTo>
                  <a:lnTo>
                    <a:pt x="4999678" y="1710809"/>
                  </a:lnTo>
                  <a:lnTo>
                    <a:pt x="4960400" y="1734852"/>
                  </a:lnTo>
                  <a:lnTo>
                    <a:pt x="4917989" y="1752431"/>
                  </a:lnTo>
                  <a:lnTo>
                    <a:pt x="4873225" y="1763218"/>
                  </a:lnTo>
                  <a:lnTo>
                    <a:pt x="4826889" y="1766887"/>
                  </a:lnTo>
                  <a:lnTo>
                    <a:pt x="0" y="1766887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610"/>
                  </a:lnTo>
                  <a:lnTo>
                    <a:pt x="5089261" y="160919"/>
                  </a:lnTo>
                  <a:lnTo>
                    <a:pt x="5106831" y="203367"/>
                  </a:lnTo>
                  <a:lnTo>
                    <a:pt x="5117610" y="248163"/>
                  </a:lnTo>
                  <a:lnTo>
                    <a:pt x="5121275" y="294513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69511" y="4247515"/>
            <a:ext cx="395477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19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Phương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“no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agreed-on  decision-making”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Giải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pháp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chưa tối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ưu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Thường là quy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trình cộng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8639" y="4054602"/>
            <a:ext cx="2051685" cy="173736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1590" indent="-9525">
              <a:lnSpc>
                <a:spcPct val="100000"/>
              </a:lnSpc>
              <a:spcBef>
                <a:spcPts val="1095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33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3300">
              <a:latin typeface="Arial"/>
              <a:cs typeface="Arial"/>
            </a:endParaRPr>
          </a:p>
          <a:p>
            <a:pPr marL="675640" marR="16510" indent="-654050">
              <a:lnSpc>
                <a:spcPts val="3570"/>
              </a:lnSpc>
              <a:spcBef>
                <a:spcPts val="144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33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cấu 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34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dirty="0">
                <a:solidFill>
                  <a:srgbClr val="003185"/>
                </a:solidFill>
                <a:latin typeface="Arial"/>
                <a:cs typeface="Arial"/>
              </a:rPr>
              <a:t>Hai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loại quyết</a:t>
            </a:r>
            <a:r>
              <a:rPr sz="32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3185"/>
                </a:solidFill>
                <a:latin typeface="Arial"/>
                <a:cs typeface="Arial"/>
              </a:rPr>
              <a:t>định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/>
          <p:nvPr/>
        </p:nvSpPr>
        <p:spPr>
          <a:xfrm>
            <a:off x="685800" y="1828800"/>
            <a:ext cx="7848600" cy="28603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cuộc họp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face-to-face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(F2F) rất</a:t>
            </a:r>
            <a:r>
              <a:rPr sz="2000" spc="-1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ít.</a:t>
            </a:r>
            <a:endParaRPr sz="2000" dirty="0">
              <a:latin typeface="Arial"/>
              <a:cs typeface="Arial"/>
            </a:endParaRPr>
          </a:p>
          <a:p>
            <a:pPr marL="355600" marR="100965" indent="-342900">
              <a:lnSpc>
                <a:spcPct val="100000"/>
              </a:lnSpc>
              <a:spcBef>
                <a:spcPts val="1930"/>
              </a:spcBef>
              <a:buFont typeface="Arial" panose="020B0604020202020204" pitchFamily="34" charset="0"/>
              <a:buChar char="•"/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 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cần thiết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 mặt ở cơ</a:t>
            </a:r>
            <a:r>
              <a:rPr sz="2000" spc="-1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quan  sẽ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việc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nhà, 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toàn thời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 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ít 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vài ngày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0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tuần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Giảm các chuyến công</a:t>
            </a:r>
            <a:r>
              <a:rPr sz="2000" spc="-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endParaRPr sz="20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Hầu hết các công ty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đào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tạo sẽ được trực</a:t>
            </a:r>
            <a:r>
              <a:rPr sz="2000" spc="-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tuyến,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chủ yếu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đồng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bộ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Arial" panose="020B0604020202020204" pitchFamily="34" charset="0"/>
              <a:buChar char="•"/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Hội nghị trực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tuyến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20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33400" y="838200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1005840" algn="l"/>
              </a:tabLst>
            </a:pP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cộng</a:t>
            </a:r>
            <a:r>
              <a:rPr lang="en-US" sz="3200" dirty="0" smtClean="0"/>
              <a:t> </a:t>
            </a:r>
            <a:r>
              <a:rPr lang="en-US" sz="3200" dirty="0" err="1" smtClean="0"/>
              <a:t>tác</a:t>
            </a:r>
            <a:r>
              <a:rPr lang="en-US" sz="3200" dirty="0" smtClean="0"/>
              <a:t> </a:t>
            </a:r>
            <a:r>
              <a:rPr lang="en-US" sz="3200" dirty="0" err="1" smtClean="0"/>
              <a:t>với</a:t>
            </a:r>
            <a:r>
              <a:rPr lang="en-US" sz="3200" dirty="0" smtClean="0"/>
              <a:t> </a:t>
            </a:r>
            <a:r>
              <a:rPr lang="en-US" sz="3200" dirty="0" err="1" smtClean="0"/>
              <a:t>tương</a:t>
            </a:r>
            <a:r>
              <a:rPr lang="en-US" sz="3200" dirty="0" smtClean="0"/>
              <a:t> </a:t>
            </a:r>
            <a:r>
              <a:rPr lang="en-US" sz="3200" dirty="0" err="1" smtClean="0"/>
              <a:t>lai</a:t>
            </a:r>
            <a:endParaRPr sz="320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79575"/>
            <a:ext cx="8026400" cy="923925"/>
            <a:chOff x="520700" y="1679575"/>
            <a:chExt cx="8026400" cy="923925"/>
          </a:xfrm>
        </p:grpSpPr>
        <p:sp>
          <p:nvSpPr>
            <p:cNvPr id="3" name="object 3"/>
            <p:cNvSpPr/>
            <p:nvPr/>
          </p:nvSpPr>
          <p:spPr>
            <a:xfrm>
              <a:off x="533400" y="1692275"/>
              <a:ext cx="8001000" cy="8985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92275"/>
              <a:ext cx="8001000" cy="898525"/>
            </a:xfrm>
            <a:custGeom>
              <a:avLst/>
              <a:gdLst/>
              <a:ahLst/>
              <a:cxnLst/>
              <a:rect l="l" t="t" r="r" b="b"/>
              <a:pathLst>
                <a:path w="8001000" h="898525">
                  <a:moveTo>
                    <a:pt x="0" y="149733"/>
                  </a:moveTo>
                  <a:lnTo>
                    <a:pt x="17856" y="92440"/>
                  </a:lnTo>
                  <a:lnTo>
                    <a:pt x="68706" y="43814"/>
                  </a:lnTo>
                  <a:lnTo>
                    <a:pt x="104434" y="25128"/>
                  </a:lnTo>
                  <a:lnTo>
                    <a:pt x="144808" y="11382"/>
                  </a:lnTo>
                  <a:lnTo>
                    <a:pt x="188596" y="2899"/>
                  </a:lnTo>
                  <a:lnTo>
                    <a:pt x="234569" y="0"/>
                  </a:lnTo>
                  <a:lnTo>
                    <a:pt x="7766431" y="0"/>
                  </a:lnTo>
                  <a:lnTo>
                    <a:pt x="7812420" y="2899"/>
                  </a:lnTo>
                  <a:lnTo>
                    <a:pt x="7856220" y="11382"/>
                  </a:lnTo>
                  <a:lnTo>
                    <a:pt x="7896590" y="25128"/>
                  </a:lnTo>
                  <a:lnTo>
                    <a:pt x="7932293" y="43814"/>
                  </a:lnTo>
                  <a:lnTo>
                    <a:pt x="7983124" y="92440"/>
                  </a:lnTo>
                  <a:lnTo>
                    <a:pt x="8001000" y="149733"/>
                  </a:lnTo>
                  <a:lnTo>
                    <a:pt x="8001000" y="748791"/>
                  </a:lnTo>
                  <a:lnTo>
                    <a:pt x="7983124" y="806084"/>
                  </a:lnTo>
                  <a:lnTo>
                    <a:pt x="7932293" y="854710"/>
                  </a:lnTo>
                  <a:lnTo>
                    <a:pt x="7896590" y="873396"/>
                  </a:lnTo>
                  <a:lnTo>
                    <a:pt x="7856220" y="887142"/>
                  </a:lnTo>
                  <a:lnTo>
                    <a:pt x="7812420" y="895625"/>
                  </a:lnTo>
                  <a:lnTo>
                    <a:pt x="7766431" y="898525"/>
                  </a:lnTo>
                  <a:lnTo>
                    <a:pt x="234569" y="898525"/>
                  </a:lnTo>
                  <a:lnTo>
                    <a:pt x="188596" y="895625"/>
                  </a:lnTo>
                  <a:lnTo>
                    <a:pt x="144808" y="887142"/>
                  </a:lnTo>
                  <a:lnTo>
                    <a:pt x="104434" y="873396"/>
                  </a:lnTo>
                  <a:lnTo>
                    <a:pt x="68706" y="854710"/>
                  </a:lnTo>
                  <a:lnTo>
                    <a:pt x="17856" y="806084"/>
                  </a:lnTo>
                  <a:lnTo>
                    <a:pt x="0" y="748791"/>
                  </a:lnTo>
                  <a:lnTo>
                    <a:pt x="0" y="149733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654300"/>
            <a:ext cx="8026400" cy="1697355"/>
            <a:chOff x="520700" y="2654300"/>
            <a:chExt cx="8026400" cy="1697355"/>
          </a:xfrm>
        </p:grpSpPr>
        <p:sp>
          <p:nvSpPr>
            <p:cNvPr id="6" name="object 6"/>
            <p:cNvSpPr/>
            <p:nvPr/>
          </p:nvSpPr>
          <p:spPr>
            <a:xfrm>
              <a:off x="533400" y="2667000"/>
              <a:ext cx="8001000" cy="1671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667000"/>
              <a:ext cx="8001000" cy="1671955"/>
            </a:xfrm>
            <a:custGeom>
              <a:avLst/>
              <a:gdLst/>
              <a:ahLst/>
              <a:cxnLst/>
              <a:rect l="l" t="t" r="r" b="b"/>
              <a:pathLst>
                <a:path w="8001000" h="1671954">
                  <a:moveTo>
                    <a:pt x="0" y="278638"/>
                  </a:moveTo>
                  <a:lnTo>
                    <a:pt x="4548" y="224018"/>
                  </a:lnTo>
                  <a:lnTo>
                    <a:pt x="17856" y="172005"/>
                  </a:lnTo>
                  <a:lnTo>
                    <a:pt x="39412" y="124065"/>
                  </a:lnTo>
                  <a:lnTo>
                    <a:pt x="68706" y="81661"/>
                  </a:lnTo>
                  <a:lnTo>
                    <a:pt x="104434" y="46827"/>
                  </a:lnTo>
                  <a:lnTo>
                    <a:pt x="144808" y="21209"/>
                  </a:lnTo>
                  <a:lnTo>
                    <a:pt x="188596" y="5401"/>
                  </a:lnTo>
                  <a:lnTo>
                    <a:pt x="234569" y="0"/>
                  </a:lnTo>
                  <a:lnTo>
                    <a:pt x="7766431" y="0"/>
                  </a:lnTo>
                  <a:lnTo>
                    <a:pt x="7812420" y="5401"/>
                  </a:lnTo>
                  <a:lnTo>
                    <a:pt x="7856220" y="21209"/>
                  </a:lnTo>
                  <a:lnTo>
                    <a:pt x="7896590" y="46827"/>
                  </a:lnTo>
                  <a:lnTo>
                    <a:pt x="7932293" y="81661"/>
                  </a:lnTo>
                  <a:lnTo>
                    <a:pt x="7961566" y="124065"/>
                  </a:lnTo>
                  <a:lnTo>
                    <a:pt x="7983124" y="172005"/>
                  </a:lnTo>
                  <a:lnTo>
                    <a:pt x="7996443" y="224018"/>
                  </a:lnTo>
                  <a:lnTo>
                    <a:pt x="8001000" y="278638"/>
                  </a:lnTo>
                  <a:lnTo>
                    <a:pt x="8001000" y="1393063"/>
                  </a:lnTo>
                  <a:lnTo>
                    <a:pt x="7996443" y="1447682"/>
                  </a:lnTo>
                  <a:lnTo>
                    <a:pt x="7983124" y="1499695"/>
                  </a:lnTo>
                  <a:lnTo>
                    <a:pt x="7961566" y="1547635"/>
                  </a:lnTo>
                  <a:lnTo>
                    <a:pt x="7932293" y="1590039"/>
                  </a:lnTo>
                  <a:lnTo>
                    <a:pt x="7896590" y="1624800"/>
                  </a:lnTo>
                  <a:lnTo>
                    <a:pt x="7856220" y="1650380"/>
                  </a:lnTo>
                  <a:lnTo>
                    <a:pt x="7812420" y="1666174"/>
                  </a:lnTo>
                  <a:lnTo>
                    <a:pt x="7766431" y="1671574"/>
                  </a:lnTo>
                  <a:lnTo>
                    <a:pt x="234569" y="1671574"/>
                  </a:lnTo>
                  <a:lnTo>
                    <a:pt x="188596" y="1666174"/>
                  </a:lnTo>
                  <a:lnTo>
                    <a:pt x="144808" y="1650380"/>
                  </a:lnTo>
                  <a:lnTo>
                    <a:pt x="104434" y="1624800"/>
                  </a:lnTo>
                  <a:lnTo>
                    <a:pt x="68706" y="1590039"/>
                  </a:lnTo>
                  <a:lnTo>
                    <a:pt x="39412" y="1547635"/>
                  </a:lnTo>
                  <a:lnTo>
                    <a:pt x="17856" y="1499695"/>
                  </a:lnTo>
                  <a:lnTo>
                    <a:pt x="4548" y="1447682"/>
                  </a:lnTo>
                  <a:lnTo>
                    <a:pt x="0" y="1393063"/>
                  </a:lnTo>
                  <a:lnTo>
                    <a:pt x="0" y="27863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9442" y="1920621"/>
            <a:ext cx="7308850" cy="224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cộng tác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mặt với các vấn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đề an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ninh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Arial"/>
              <a:cs typeface="Arial"/>
            </a:endParaRPr>
          </a:p>
          <a:p>
            <a:pPr marL="12700" marR="63500">
              <a:lnSpc>
                <a:spcPts val="2590"/>
              </a:lnSpc>
            </a:pP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Liệu dữ liệu để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trên máy chủ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Google, Dropbox có an  toàn. Điều gì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đảm bảo an ninh cho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dữ liệu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của 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bạn? Điều gì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sẽ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xảy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ra nếu </a:t>
            </a:r>
            <a:r>
              <a:rPr sz="2400" dirty="0">
                <a:solidFill>
                  <a:srgbClr val="00040C"/>
                </a:solidFill>
                <a:latin typeface="Arial"/>
                <a:cs typeface="Arial"/>
              </a:rPr>
              <a:t>mất mát </a:t>
            </a:r>
            <a:r>
              <a:rPr sz="2400" spc="-5" dirty="0">
                <a:solidFill>
                  <a:srgbClr val="00040C"/>
                </a:solidFill>
                <a:latin typeface="Arial"/>
                <a:cs typeface="Arial"/>
              </a:rPr>
              <a:t>hoặc sai lệch dữ  </a:t>
            </a:r>
            <a:r>
              <a:rPr sz="2400" spc="-10" dirty="0">
                <a:solidFill>
                  <a:srgbClr val="00040C"/>
                </a:solidFill>
                <a:latin typeface="Arial"/>
                <a:cs typeface="Arial"/>
              </a:rPr>
              <a:t>liệu?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700" y="4406900"/>
            <a:ext cx="8026400" cy="1433195"/>
            <a:chOff x="520700" y="4406900"/>
            <a:chExt cx="8026400" cy="1433195"/>
          </a:xfrm>
        </p:grpSpPr>
        <p:sp>
          <p:nvSpPr>
            <p:cNvPr id="10" name="object 10"/>
            <p:cNvSpPr/>
            <p:nvPr/>
          </p:nvSpPr>
          <p:spPr>
            <a:xfrm>
              <a:off x="533400" y="4419600"/>
              <a:ext cx="8001000" cy="1407795"/>
            </a:xfrm>
            <a:custGeom>
              <a:avLst/>
              <a:gdLst/>
              <a:ahLst/>
              <a:cxnLst/>
              <a:rect l="l" t="t" r="r" b="b"/>
              <a:pathLst>
                <a:path w="8001000" h="1407795">
                  <a:moveTo>
                    <a:pt x="7766431" y="0"/>
                  </a:moveTo>
                  <a:lnTo>
                    <a:pt x="234569" y="0"/>
                  </a:lnTo>
                  <a:lnTo>
                    <a:pt x="188596" y="4556"/>
                  </a:lnTo>
                  <a:lnTo>
                    <a:pt x="144808" y="17875"/>
                  </a:lnTo>
                  <a:lnTo>
                    <a:pt x="104434" y="39433"/>
                  </a:lnTo>
                  <a:lnTo>
                    <a:pt x="68706" y="68706"/>
                  </a:lnTo>
                  <a:lnTo>
                    <a:pt x="39412" y="104409"/>
                  </a:lnTo>
                  <a:lnTo>
                    <a:pt x="17856" y="144780"/>
                  </a:lnTo>
                  <a:lnTo>
                    <a:pt x="4548" y="188579"/>
                  </a:lnTo>
                  <a:lnTo>
                    <a:pt x="0" y="234569"/>
                  </a:lnTo>
                  <a:lnTo>
                    <a:pt x="0" y="1172832"/>
                  </a:lnTo>
                  <a:lnTo>
                    <a:pt x="4548" y="1218804"/>
                  </a:lnTo>
                  <a:lnTo>
                    <a:pt x="17856" y="1262592"/>
                  </a:lnTo>
                  <a:lnTo>
                    <a:pt x="39412" y="1302966"/>
                  </a:lnTo>
                  <a:lnTo>
                    <a:pt x="68706" y="1338694"/>
                  </a:lnTo>
                  <a:lnTo>
                    <a:pt x="104434" y="1367989"/>
                  </a:lnTo>
                  <a:lnTo>
                    <a:pt x="144808" y="1389545"/>
                  </a:lnTo>
                  <a:lnTo>
                    <a:pt x="188596" y="1402852"/>
                  </a:lnTo>
                  <a:lnTo>
                    <a:pt x="234569" y="1407401"/>
                  </a:lnTo>
                  <a:lnTo>
                    <a:pt x="7766431" y="1407401"/>
                  </a:lnTo>
                  <a:lnTo>
                    <a:pt x="7812420" y="1402852"/>
                  </a:lnTo>
                  <a:lnTo>
                    <a:pt x="7856220" y="1389545"/>
                  </a:lnTo>
                  <a:lnTo>
                    <a:pt x="7896590" y="1367989"/>
                  </a:lnTo>
                  <a:lnTo>
                    <a:pt x="7932293" y="1338694"/>
                  </a:lnTo>
                  <a:lnTo>
                    <a:pt x="7961566" y="1302966"/>
                  </a:lnTo>
                  <a:lnTo>
                    <a:pt x="7983124" y="1262592"/>
                  </a:lnTo>
                  <a:lnTo>
                    <a:pt x="7996443" y="1218804"/>
                  </a:lnTo>
                  <a:lnTo>
                    <a:pt x="8001000" y="1172832"/>
                  </a:lnTo>
                  <a:lnTo>
                    <a:pt x="8001000" y="234569"/>
                  </a:lnTo>
                  <a:lnTo>
                    <a:pt x="7996443" y="188579"/>
                  </a:lnTo>
                  <a:lnTo>
                    <a:pt x="7983124" y="144780"/>
                  </a:lnTo>
                  <a:lnTo>
                    <a:pt x="7961566" y="104409"/>
                  </a:lnTo>
                  <a:lnTo>
                    <a:pt x="7932293" y="68706"/>
                  </a:lnTo>
                  <a:lnTo>
                    <a:pt x="7896590" y="39433"/>
                  </a:lnTo>
                  <a:lnTo>
                    <a:pt x="7856220" y="17875"/>
                  </a:lnTo>
                  <a:lnTo>
                    <a:pt x="7812420" y="4556"/>
                  </a:lnTo>
                  <a:lnTo>
                    <a:pt x="7766431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419600"/>
              <a:ext cx="8001000" cy="1407795"/>
            </a:xfrm>
            <a:custGeom>
              <a:avLst/>
              <a:gdLst/>
              <a:ahLst/>
              <a:cxnLst/>
              <a:rect l="l" t="t" r="r" b="b"/>
              <a:pathLst>
                <a:path w="8001000" h="1407795">
                  <a:moveTo>
                    <a:pt x="0" y="234569"/>
                  </a:moveTo>
                  <a:lnTo>
                    <a:pt x="4548" y="188579"/>
                  </a:lnTo>
                  <a:lnTo>
                    <a:pt x="17856" y="144780"/>
                  </a:lnTo>
                  <a:lnTo>
                    <a:pt x="39412" y="104409"/>
                  </a:lnTo>
                  <a:lnTo>
                    <a:pt x="68706" y="68706"/>
                  </a:lnTo>
                  <a:lnTo>
                    <a:pt x="104434" y="39433"/>
                  </a:lnTo>
                  <a:lnTo>
                    <a:pt x="144808" y="17875"/>
                  </a:lnTo>
                  <a:lnTo>
                    <a:pt x="188596" y="4556"/>
                  </a:lnTo>
                  <a:lnTo>
                    <a:pt x="234569" y="0"/>
                  </a:lnTo>
                  <a:lnTo>
                    <a:pt x="7766431" y="0"/>
                  </a:lnTo>
                  <a:lnTo>
                    <a:pt x="7812420" y="4556"/>
                  </a:lnTo>
                  <a:lnTo>
                    <a:pt x="7856220" y="17875"/>
                  </a:lnTo>
                  <a:lnTo>
                    <a:pt x="7896590" y="39433"/>
                  </a:lnTo>
                  <a:lnTo>
                    <a:pt x="7932293" y="68706"/>
                  </a:lnTo>
                  <a:lnTo>
                    <a:pt x="7961566" y="104409"/>
                  </a:lnTo>
                  <a:lnTo>
                    <a:pt x="7983124" y="144780"/>
                  </a:lnTo>
                  <a:lnTo>
                    <a:pt x="7996443" y="188579"/>
                  </a:lnTo>
                  <a:lnTo>
                    <a:pt x="8001000" y="234569"/>
                  </a:lnTo>
                  <a:lnTo>
                    <a:pt x="8001000" y="1172832"/>
                  </a:lnTo>
                  <a:lnTo>
                    <a:pt x="7996443" y="1218804"/>
                  </a:lnTo>
                  <a:lnTo>
                    <a:pt x="7983124" y="1262592"/>
                  </a:lnTo>
                  <a:lnTo>
                    <a:pt x="7961566" y="1302966"/>
                  </a:lnTo>
                  <a:lnTo>
                    <a:pt x="7932293" y="1338694"/>
                  </a:lnTo>
                  <a:lnTo>
                    <a:pt x="7896590" y="1367989"/>
                  </a:lnTo>
                  <a:lnTo>
                    <a:pt x="7856220" y="1389545"/>
                  </a:lnTo>
                  <a:lnTo>
                    <a:pt x="7812420" y="1402852"/>
                  </a:lnTo>
                  <a:lnTo>
                    <a:pt x="7766431" y="1407401"/>
                  </a:lnTo>
                  <a:lnTo>
                    <a:pt x="234569" y="1407401"/>
                  </a:lnTo>
                  <a:lnTo>
                    <a:pt x="188596" y="1402852"/>
                  </a:lnTo>
                  <a:lnTo>
                    <a:pt x="144808" y="1389545"/>
                  </a:lnTo>
                  <a:lnTo>
                    <a:pt x="104434" y="1367989"/>
                  </a:lnTo>
                  <a:lnTo>
                    <a:pt x="68706" y="1338694"/>
                  </a:lnTo>
                  <a:lnTo>
                    <a:pt x="39412" y="1302966"/>
                  </a:lnTo>
                  <a:lnTo>
                    <a:pt x="17856" y="1262592"/>
                  </a:lnTo>
                  <a:lnTo>
                    <a:pt x="4548" y="1218804"/>
                  </a:lnTo>
                  <a:lnTo>
                    <a:pt x="0" y="1172832"/>
                  </a:lnTo>
                  <a:lnTo>
                    <a:pt x="0" y="23456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9442" y="4738878"/>
            <a:ext cx="7503795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US" sz="2400" spc="-5" dirty="0" err="1" smtClean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lang="en-US"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err="1" smtClean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trao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đổi </a:t>
            </a:r>
            <a:r>
              <a:rPr sz="2400" spc="-5" dirty="0" err="1">
                <a:solidFill>
                  <a:srgbClr val="FFFFFF"/>
                </a:solidFill>
                <a:latin typeface="Arial"/>
                <a:cs typeface="Arial"/>
              </a:rPr>
              <a:t>riêng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mtClean="0">
                <a:solidFill>
                  <a:srgbClr val="FFFFFF"/>
                </a:solidFill>
                <a:latin typeface="Arial"/>
                <a:cs typeface="Arial"/>
              </a:rPr>
              <a:t>tư</a:t>
            </a:r>
            <a:r>
              <a:rPr sz="2400" spc="-5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không bị theo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dõi?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49121" y="778073"/>
            <a:ext cx="6569558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An </a:t>
            </a:r>
            <a:r>
              <a:rPr sz="3200" b="0" spc="-5" dirty="0">
                <a:latin typeface="Arial"/>
                <a:cs typeface="Arial"/>
              </a:rPr>
              <a:t>toàn </a:t>
            </a:r>
            <a:r>
              <a:rPr sz="3200" b="0" dirty="0">
                <a:latin typeface="Arial"/>
                <a:cs typeface="Arial"/>
              </a:rPr>
              <a:t>– </a:t>
            </a:r>
            <a:r>
              <a:rPr sz="3200" b="0" spc="-5" dirty="0">
                <a:latin typeface="Arial"/>
                <a:cs typeface="Arial"/>
              </a:rPr>
              <a:t>bảo mật </a:t>
            </a:r>
            <a:r>
              <a:rPr sz="3200" b="0" dirty="0">
                <a:latin typeface="Arial"/>
                <a:cs typeface="Arial"/>
              </a:rPr>
              <a:t>trong cộng</a:t>
            </a:r>
            <a:r>
              <a:rPr sz="3200" b="0" spc="-12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tác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9400" y="457200"/>
            <a:ext cx="5715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84021"/>
            <a:ext cx="32378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95" dirty="0">
                <a:solidFill>
                  <a:srgbClr val="000105"/>
                </a:solidFill>
                <a:latin typeface="Trebuchet MS"/>
                <a:cs typeface="Trebuchet MS"/>
              </a:rPr>
              <a:t>Gi</a:t>
            </a:r>
            <a:r>
              <a:rPr sz="3200" b="0" spc="-95" dirty="0">
                <a:solidFill>
                  <a:srgbClr val="000105"/>
                </a:solidFill>
                <a:latin typeface="Arial"/>
                <a:cs typeface="Arial"/>
              </a:rPr>
              <a:t>ớ</a:t>
            </a:r>
            <a:r>
              <a:rPr sz="3200" b="0" spc="-95" dirty="0">
                <a:solidFill>
                  <a:srgbClr val="000105"/>
                </a:solidFill>
                <a:latin typeface="Trebuchet MS"/>
                <a:cs typeface="Trebuchet MS"/>
              </a:rPr>
              <a:t>i </a:t>
            </a:r>
            <a:r>
              <a:rPr sz="3200" b="0" spc="-85" dirty="0">
                <a:solidFill>
                  <a:srgbClr val="000105"/>
                </a:solidFill>
                <a:latin typeface="Trebuchet MS"/>
                <a:cs typeface="Trebuchet MS"/>
              </a:rPr>
              <a:t>thi</a:t>
            </a:r>
            <a:r>
              <a:rPr sz="3200" b="0" spc="-85" dirty="0">
                <a:solidFill>
                  <a:srgbClr val="000105"/>
                </a:solidFill>
                <a:latin typeface="Arial"/>
                <a:cs typeface="Arial"/>
              </a:rPr>
              <a:t>ệ</a:t>
            </a:r>
            <a:r>
              <a:rPr sz="3200" b="0" spc="-85" dirty="0">
                <a:solidFill>
                  <a:srgbClr val="000105"/>
                </a:solidFill>
                <a:latin typeface="Trebuchet MS"/>
                <a:cs typeface="Trebuchet MS"/>
              </a:rPr>
              <a:t>u</a:t>
            </a:r>
            <a:r>
              <a:rPr sz="3200" b="0" spc="-285" dirty="0">
                <a:solidFill>
                  <a:srgbClr val="000105"/>
                </a:solidFill>
                <a:latin typeface="Trebuchet MS"/>
                <a:cs typeface="Trebuchet MS"/>
              </a:rPr>
              <a:t> </a:t>
            </a:r>
            <a:r>
              <a:rPr sz="3200" b="0" spc="-10" dirty="0">
                <a:solidFill>
                  <a:srgbClr val="000105"/>
                </a:solidFill>
                <a:latin typeface="Trebuchet MS"/>
                <a:cs typeface="Trebuchet MS"/>
              </a:rPr>
              <a:t>ch</a:t>
            </a:r>
            <a:r>
              <a:rPr sz="3200" b="0" spc="-10" dirty="0">
                <a:solidFill>
                  <a:srgbClr val="000105"/>
                </a:solidFill>
                <a:latin typeface="Arial"/>
                <a:cs typeface="Arial"/>
              </a:rPr>
              <a:t>ươ</a:t>
            </a:r>
            <a:r>
              <a:rPr sz="3200" b="0" spc="-10" dirty="0">
                <a:solidFill>
                  <a:srgbClr val="000105"/>
                </a:solidFill>
                <a:latin typeface="Trebuchet MS"/>
                <a:cs typeface="Trebuchet MS"/>
              </a:rPr>
              <a:t>ng</a:t>
            </a:r>
            <a:endParaRPr sz="32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4837" y="1519237"/>
            <a:ext cx="8010525" cy="4429125"/>
            <a:chOff x="604837" y="1519237"/>
            <a:chExt cx="8010525" cy="4429125"/>
          </a:xfrm>
        </p:grpSpPr>
        <p:sp>
          <p:nvSpPr>
            <p:cNvPr id="6" name="object 6"/>
            <p:cNvSpPr/>
            <p:nvPr/>
          </p:nvSpPr>
          <p:spPr>
            <a:xfrm>
              <a:off x="609600" y="1524000"/>
              <a:ext cx="8001000" cy="441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1524000"/>
              <a:ext cx="8001000" cy="4419600"/>
            </a:xfrm>
            <a:custGeom>
              <a:avLst/>
              <a:gdLst/>
              <a:ahLst/>
              <a:cxnLst/>
              <a:rect l="l" t="t" r="r" b="b"/>
              <a:pathLst>
                <a:path w="8001000" h="4419600">
                  <a:moveTo>
                    <a:pt x="0" y="4419600"/>
                  </a:moveTo>
                  <a:lnTo>
                    <a:pt x="8001000" y="4419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419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340" y="1549653"/>
            <a:ext cx="7846059" cy="44249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solidFill>
                  <a:srgbClr val="000105"/>
                </a:solidFill>
                <a:latin typeface="Arial"/>
                <a:cs typeface="Arial"/>
              </a:rPr>
              <a:t>1. </a:t>
            </a:r>
            <a:r>
              <a:rPr lang="en-US" sz="2000" dirty="0" err="1" smtClean="0">
                <a:solidFill>
                  <a:srgbClr val="000105"/>
                </a:solidFill>
                <a:latin typeface="Arial"/>
                <a:cs typeface="Arial"/>
              </a:rPr>
              <a:t>Đ</a:t>
            </a:r>
            <a:r>
              <a:rPr sz="2000" dirty="0" err="1" smtClean="0">
                <a:solidFill>
                  <a:srgbClr val="000105"/>
                </a:solidFill>
                <a:latin typeface="Arial"/>
                <a:cs typeface="Arial"/>
              </a:rPr>
              <a:t>ịnh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nghĩa 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giải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thích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khái niệm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về cộng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tác - </a:t>
            </a:r>
            <a:r>
              <a:rPr sz="2000" i="1" dirty="0">
                <a:solidFill>
                  <a:srgbClr val="000105"/>
                </a:solidFill>
                <a:latin typeface="Arial"/>
                <a:cs typeface="Arial"/>
              </a:rPr>
              <a:t>collaboration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.</a:t>
            </a:r>
            <a:endParaRPr lang="en-US" sz="2000" dirty="0" smtClean="0">
              <a:solidFill>
                <a:srgbClr val="000105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2000" dirty="0" smtClean="0">
                <a:solidFill>
                  <a:srgbClr val="000105"/>
                </a:solidFill>
                <a:latin typeface="Arial"/>
                <a:cs typeface="Arial"/>
              </a:rPr>
              <a:t>2. </a:t>
            </a:r>
            <a:r>
              <a:rPr lang="en-US" sz="2000" dirty="0" err="1" smtClean="0">
                <a:solidFill>
                  <a:srgbClr val="000105"/>
                </a:solidFill>
                <a:latin typeface="Arial"/>
                <a:cs typeface="Arial"/>
              </a:rPr>
              <a:t>S</a:t>
            </a:r>
            <a:r>
              <a:rPr sz="2000" spc="5" dirty="0" err="1" smtClean="0">
                <a:solidFill>
                  <a:srgbClr val="000105"/>
                </a:solidFill>
                <a:latin typeface="Arial"/>
                <a:cs typeface="Arial"/>
              </a:rPr>
              <a:t>ử</a:t>
            </a:r>
            <a:r>
              <a:rPr sz="2000" spc="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dụng mô hình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5 thành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phần và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xem xét mối quan hệ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với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2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thành phần “quy trình”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“con </a:t>
            </a:r>
            <a:r>
              <a:rPr sz="2000" spc="-5" dirty="0" err="1">
                <a:solidFill>
                  <a:srgbClr val="000105"/>
                </a:solidFill>
                <a:latin typeface="Arial"/>
                <a:cs typeface="Arial"/>
              </a:rPr>
              <a:t>người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”.</a:t>
            </a:r>
            <a:endParaRPr lang="en-US" sz="2000" spc="-5" dirty="0" smtClean="0">
              <a:solidFill>
                <a:srgbClr val="000105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2000" spc="-5" dirty="0" smtClean="0">
                <a:solidFill>
                  <a:srgbClr val="000105"/>
                </a:solidFill>
                <a:latin typeface="Arial"/>
                <a:cs typeface="Arial"/>
              </a:rPr>
              <a:t>3.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000105"/>
                </a:solidFill>
                <a:latin typeface="Arial"/>
                <a:cs typeface="Arial"/>
              </a:rPr>
              <a:t>H</a:t>
            </a:r>
            <a:r>
              <a:rPr sz="2000" dirty="0" err="1" smtClean="0">
                <a:solidFill>
                  <a:srgbClr val="000105"/>
                </a:solidFill>
                <a:latin typeface="Arial"/>
                <a:cs typeface="Arial"/>
              </a:rPr>
              <a:t>ệ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thống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cộng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khác nhau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hỗ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trợ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giao tiếp,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quản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lý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thông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tin </a:t>
            </a:r>
            <a:r>
              <a:rPr sz="2000" dirty="0" err="1">
                <a:solidFill>
                  <a:srgbClr val="000105"/>
                </a:solidFill>
                <a:latin typeface="Arial"/>
                <a:cs typeface="Arial"/>
              </a:rPr>
              <a:t>nhóm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 err="1" smtClean="0">
                <a:solidFill>
                  <a:srgbClr val="000105"/>
                </a:solidFill>
                <a:latin typeface="Arial"/>
                <a:cs typeface="Arial"/>
              </a:rPr>
              <a:t>và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quản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lý luồng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công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việc. </a:t>
            </a:r>
            <a:endParaRPr lang="en-US" sz="2000" spc="-5" dirty="0" smtClean="0">
              <a:solidFill>
                <a:srgbClr val="000105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 err="1" smtClean="0">
                <a:solidFill>
                  <a:srgbClr val="000105"/>
                </a:solidFill>
                <a:latin typeface="Arial"/>
                <a:cs typeface="Arial"/>
              </a:rPr>
              <a:t>Chúng</a:t>
            </a:r>
            <a:r>
              <a:rPr sz="2000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ta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xem xét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cộng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tác </a:t>
            </a:r>
            <a:r>
              <a:rPr sz="2000" spc="-5" dirty="0" err="1">
                <a:solidFill>
                  <a:srgbClr val="000105"/>
                </a:solidFill>
                <a:latin typeface="Arial"/>
                <a:cs typeface="Arial"/>
              </a:rPr>
              <a:t>trong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 err="1" smtClean="0">
                <a:solidFill>
                  <a:srgbClr val="000105"/>
                </a:solidFill>
                <a:latin typeface="Arial"/>
                <a:cs typeface="Arial"/>
              </a:rPr>
              <a:t>ngữ</a:t>
            </a:r>
            <a:r>
              <a:rPr sz="2000" spc="-5" dirty="0" smtClean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cảnh kinh doanh và nghiên cứu khả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hỗ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trợ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của các HTTT đối  với việc giải quyết vấn đề, quản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dự án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ra quyết</a:t>
            </a:r>
            <a:r>
              <a:rPr sz="2000" spc="-19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định.</a:t>
            </a:r>
            <a:endParaRPr sz="2000" dirty="0">
              <a:latin typeface="Arial"/>
              <a:cs typeface="Arial"/>
            </a:endParaRPr>
          </a:p>
          <a:p>
            <a:pPr marL="12700" marR="5080" indent="225425" algn="just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Khi học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chương </a:t>
            </a:r>
            <a:r>
              <a:rPr sz="2000" spc="-40" dirty="0">
                <a:solidFill>
                  <a:srgbClr val="000105"/>
                </a:solidFill>
                <a:latin typeface="Arial"/>
                <a:cs typeface="Arial"/>
              </a:rPr>
              <a:t>này,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lưu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ý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rằng “cộng tác” là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1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4 kỹ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Robert Reich đã chỉ ra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đối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với người lao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động. Khả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năng sử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dụng </a:t>
            </a:r>
            <a:r>
              <a:rPr sz="2000" spc="54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các</a:t>
            </a:r>
            <a:r>
              <a:rPr sz="2000" spc="8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hệ</a:t>
            </a:r>
            <a:r>
              <a:rPr sz="2000" spc="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thống</a:t>
            </a:r>
            <a:r>
              <a:rPr sz="2000" spc="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cộng</a:t>
            </a:r>
            <a:r>
              <a:rPr sz="2000" spc="8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tác</a:t>
            </a:r>
            <a:r>
              <a:rPr sz="2000" spc="8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là</a:t>
            </a:r>
            <a:r>
              <a:rPr sz="2000" spc="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kỹ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năng</a:t>
            </a:r>
            <a:r>
              <a:rPr sz="2000" spc="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cần</a:t>
            </a:r>
            <a:r>
              <a:rPr sz="2000" spc="7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thiết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trong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môi</a:t>
            </a:r>
            <a:r>
              <a:rPr sz="2000" spc="6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trường</a:t>
            </a:r>
            <a:r>
              <a:rPr sz="2000" spc="8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hiện</a:t>
            </a:r>
            <a:r>
              <a:rPr sz="2000" spc="75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105"/>
                </a:solidFill>
                <a:latin typeface="Arial"/>
                <a:cs typeface="Arial"/>
              </a:rPr>
              <a:t>đại</a:t>
            </a: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–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đặc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biệt với các nhóm làm việc phân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tán.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Các kỹ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cộng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tác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giúp các công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ty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tăng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năng suất, thực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hiện công việc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có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chất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lượng 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hơn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tiết kiệm thời gian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000105"/>
                </a:solidFill>
                <a:latin typeface="Arial"/>
                <a:cs typeface="Arial"/>
              </a:rPr>
              <a:t>chi</a:t>
            </a:r>
            <a:r>
              <a:rPr sz="2000" spc="-110" dirty="0">
                <a:solidFill>
                  <a:srgbClr val="000105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105"/>
                </a:solidFill>
                <a:latin typeface="Arial"/>
                <a:cs typeface="Arial"/>
              </a:rPr>
              <a:t>phí.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7880" y="6354571"/>
            <a:ext cx="2463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0105"/>
                </a:solidFill>
                <a:latin typeface="Arial"/>
                <a:cs typeface="Arial"/>
              </a:rPr>
              <a:t>2-3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11300"/>
            <a:ext cx="7874000" cy="1943100"/>
            <a:chOff x="596900" y="1511300"/>
            <a:chExt cx="7874000" cy="1943100"/>
          </a:xfrm>
        </p:grpSpPr>
        <p:sp>
          <p:nvSpPr>
            <p:cNvPr id="3" name="object 3"/>
            <p:cNvSpPr/>
            <p:nvPr/>
          </p:nvSpPr>
          <p:spPr>
            <a:xfrm>
              <a:off x="609600" y="1524000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80">
                  <a:moveTo>
                    <a:pt x="7785227" y="0"/>
                  </a:moveTo>
                  <a:lnTo>
                    <a:pt x="63411" y="0"/>
                  </a:lnTo>
                  <a:lnTo>
                    <a:pt x="50983" y="1895"/>
                  </a:lnTo>
                  <a:lnTo>
                    <a:pt x="18567" y="28701"/>
                  </a:lnTo>
                  <a:lnTo>
                    <a:pt x="1229" y="78922"/>
                  </a:lnTo>
                  <a:lnTo>
                    <a:pt x="0" y="98171"/>
                  </a:lnTo>
                  <a:lnTo>
                    <a:pt x="0" y="490854"/>
                  </a:lnTo>
                  <a:lnTo>
                    <a:pt x="10651" y="545254"/>
                  </a:lnTo>
                  <a:lnTo>
                    <a:pt x="39146" y="581517"/>
                  </a:lnTo>
                  <a:lnTo>
                    <a:pt x="63411" y="589026"/>
                  </a:lnTo>
                  <a:lnTo>
                    <a:pt x="7785227" y="589026"/>
                  </a:lnTo>
                  <a:lnTo>
                    <a:pt x="7820374" y="572470"/>
                  </a:lnTo>
                  <a:lnTo>
                    <a:pt x="7843758" y="528383"/>
                  </a:lnTo>
                  <a:lnTo>
                    <a:pt x="7848600" y="490854"/>
                  </a:lnTo>
                  <a:lnTo>
                    <a:pt x="7848600" y="98171"/>
                  </a:lnTo>
                  <a:lnTo>
                    <a:pt x="7837937" y="43664"/>
                  </a:lnTo>
                  <a:lnTo>
                    <a:pt x="7809452" y="7445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524000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80">
                  <a:moveTo>
                    <a:pt x="0" y="98171"/>
                  </a:moveTo>
                  <a:lnTo>
                    <a:pt x="10651" y="43664"/>
                  </a:lnTo>
                  <a:lnTo>
                    <a:pt x="39146" y="7445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448"/>
                  </a:lnTo>
                  <a:lnTo>
                    <a:pt x="7843758" y="60579"/>
                  </a:lnTo>
                  <a:lnTo>
                    <a:pt x="7848600" y="98171"/>
                  </a:lnTo>
                  <a:lnTo>
                    <a:pt x="7848600" y="490854"/>
                  </a:lnTo>
                  <a:lnTo>
                    <a:pt x="7837937" y="545254"/>
                  </a:lnTo>
                  <a:lnTo>
                    <a:pt x="7809452" y="581517"/>
                  </a:lnTo>
                  <a:lnTo>
                    <a:pt x="7785227" y="589026"/>
                  </a:lnTo>
                  <a:lnTo>
                    <a:pt x="63411" y="589026"/>
                  </a:lnTo>
                  <a:lnTo>
                    <a:pt x="28229" y="572470"/>
                  </a:lnTo>
                  <a:lnTo>
                    <a:pt x="4826" y="528383"/>
                  </a:lnTo>
                  <a:lnTo>
                    <a:pt x="0" y="490854"/>
                  </a:lnTo>
                  <a:lnTo>
                    <a:pt x="0" y="981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2133600"/>
              <a:ext cx="7848600" cy="643255"/>
            </a:xfrm>
            <a:custGeom>
              <a:avLst/>
              <a:gdLst/>
              <a:ahLst/>
              <a:cxnLst/>
              <a:rect l="l" t="t" r="r" b="b"/>
              <a:pathLst>
                <a:path w="7848600" h="643255">
                  <a:moveTo>
                    <a:pt x="7785227" y="0"/>
                  </a:moveTo>
                  <a:lnTo>
                    <a:pt x="63411" y="0"/>
                  </a:lnTo>
                  <a:lnTo>
                    <a:pt x="50983" y="2079"/>
                  </a:lnTo>
                  <a:lnTo>
                    <a:pt x="18567" y="31369"/>
                  </a:lnTo>
                  <a:lnTo>
                    <a:pt x="1229" y="86161"/>
                  </a:lnTo>
                  <a:lnTo>
                    <a:pt x="0" y="107187"/>
                  </a:lnTo>
                  <a:lnTo>
                    <a:pt x="0" y="535813"/>
                  </a:lnTo>
                  <a:lnTo>
                    <a:pt x="4826" y="576802"/>
                  </a:lnTo>
                  <a:lnTo>
                    <a:pt x="28229" y="624925"/>
                  </a:lnTo>
                  <a:lnTo>
                    <a:pt x="63411" y="642874"/>
                  </a:lnTo>
                  <a:lnTo>
                    <a:pt x="7785227" y="642874"/>
                  </a:lnTo>
                  <a:lnTo>
                    <a:pt x="7820374" y="624925"/>
                  </a:lnTo>
                  <a:lnTo>
                    <a:pt x="7843758" y="576802"/>
                  </a:lnTo>
                  <a:lnTo>
                    <a:pt x="7848600" y="535813"/>
                  </a:lnTo>
                  <a:lnTo>
                    <a:pt x="7848600" y="107187"/>
                  </a:lnTo>
                  <a:lnTo>
                    <a:pt x="7843758" y="66135"/>
                  </a:lnTo>
                  <a:lnTo>
                    <a:pt x="7820374" y="18002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133600"/>
              <a:ext cx="7848600" cy="643255"/>
            </a:xfrm>
            <a:custGeom>
              <a:avLst/>
              <a:gdLst/>
              <a:ahLst/>
              <a:cxnLst/>
              <a:rect l="l" t="t" r="r" b="b"/>
              <a:pathLst>
                <a:path w="7848600" h="643255">
                  <a:moveTo>
                    <a:pt x="0" y="107187"/>
                  </a:moveTo>
                  <a:lnTo>
                    <a:pt x="4826" y="66135"/>
                  </a:lnTo>
                  <a:lnTo>
                    <a:pt x="28229" y="18002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8002"/>
                  </a:lnTo>
                  <a:lnTo>
                    <a:pt x="7843758" y="66135"/>
                  </a:lnTo>
                  <a:lnTo>
                    <a:pt x="7848600" y="107187"/>
                  </a:lnTo>
                  <a:lnTo>
                    <a:pt x="7848600" y="535813"/>
                  </a:lnTo>
                  <a:lnTo>
                    <a:pt x="7843758" y="576802"/>
                  </a:lnTo>
                  <a:lnTo>
                    <a:pt x="7820374" y="624925"/>
                  </a:lnTo>
                  <a:lnTo>
                    <a:pt x="7785227" y="642874"/>
                  </a:lnTo>
                  <a:lnTo>
                    <a:pt x="63411" y="642874"/>
                  </a:lnTo>
                  <a:lnTo>
                    <a:pt x="28229" y="624925"/>
                  </a:lnTo>
                  <a:lnTo>
                    <a:pt x="4826" y="576802"/>
                  </a:lnTo>
                  <a:lnTo>
                    <a:pt x="0" y="535813"/>
                  </a:lnTo>
                  <a:lnTo>
                    <a:pt x="0" y="1071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2819400"/>
              <a:ext cx="7848600" cy="622300"/>
            </a:xfrm>
            <a:custGeom>
              <a:avLst/>
              <a:gdLst/>
              <a:ahLst/>
              <a:cxnLst/>
              <a:rect l="l" t="t" r="r" b="b"/>
              <a:pathLst>
                <a:path w="7848600" h="622300">
                  <a:moveTo>
                    <a:pt x="7785227" y="0"/>
                  </a:moveTo>
                  <a:lnTo>
                    <a:pt x="63411" y="0"/>
                  </a:lnTo>
                  <a:lnTo>
                    <a:pt x="50983" y="2010"/>
                  </a:lnTo>
                  <a:lnTo>
                    <a:pt x="18567" y="30352"/>
                  </a:lnTo>
                  <a:lnTo>
                    <a:pt x="1229" y="83395"/>
                  </a:lnTo>
                  <a:lnTo>
                    <a:pt x="0" y="103759"/>
                  </a:lnTo>
                  <a:lnTo>
                    <a:pt x="0" y="518540"/>
                  </a:lnTo>
                  <a:lnTo>
                    <a:pt x="4826" y="558291"/>
                  </a:lnTo>
                  <a:lnTo>
                    <a:pt x="28229" y="604887"/>
                  </a:lnTo>
                  <a:lnTo>
                    <a:pt x="63411" y="622300"/>
                  </a:lnTo>
                  <a:lnTo>
                    <a:pt x="7785227" y="622300"/>
                  </a:lnTo>
                  <a:lnTo>
                    <a:pt x="7820374" y="604887"/>
                  </a:lnTo>
                  <a:lnTo>
                    <a:pt x="7843758" y="558291"/>
                  </a:lnTo>
                  <a:lnTo>
                    <a:pt x="7848600" y="518540"/>
                  </a:lnTo>
                  <a:lnTo>
                    <a:pt x="7848600" y="103759"/>
                  </a:lnTo>
                  <a:lnTo>
                    <a:pt x="7843758" y="64008"/>
                  </a:lnTo>
                  <a:lnTo>
                    <a:pt x="7820374" y="17412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2819400"/>
              <a:ext cx="7848600" cy="622300"/>
            </a:xfrm>
            <a:custGeom>
              <a:avLst/>
              <a:gdLst/>
              <a:ahLst/>
              <a:cxnLst/>
              <a:rect l="l" t="t" r="r" b="b"/>
              <a:pathLst>
                <a:path w="7848600" h="622300">
                  <a:moveTo>
                    <a:pt x="0" y="103759"/>
                  </a:moveTo>
                  <a:lnTo>
                    <a:pt x="4826" y="64008"/>
                  </a:lnTo>
                  <a:lnTo>
                    <a:pt x="28229" y="17412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7412"/>
                  </a:lnTo>
                  <a:lnTo>
                    <a:pt x="7843758" y="64008"/>
                  </a:lnTo>
                  <a:lnTo>
                    <a:pt x="7848600" y="103759"/>
                  </a:lnTo>
                  <a:lnTo>
                    <a:pt x="7848600" y="518540"/>
                  </a:lnTo>
                  <a:lnTo>
                    <a:pt x="7843758" y="558291"/>
                  </a:lnTo>
                  <a:lnTo>
                    <a:pt x="7820374" y="604887"/>
                  </a:lnTo>
                  <a:lnTo>
                    <a:pt x="7785227" y="622300"/>
                  </a:lnTo>
                  <a:lnTo>
                    <a:pt x="63411" y="622300"/>
                  </a:lnTo>
                  <a:lnTo>
                    <a:pt x="28229" y="604887"/>
                  </a:lnTo>
                  <a:lnTo>
                    <a:pt x="4826" y="558291"/>
                  </a:lnTo>
                  <a:lnTo>
                    <a:pt x="0" y="518540"/>
                  </a:lnTo>
                  <a:lnTo>
                    <a:pt x="0" y="1037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6900" y="3502025"/>
            <a:ext cx="7874000" cy="615950"/>
            <a:chOff x="596900" y="3502025"/>
            <a:chExt cx="7874000" cy="615950"/>
          </a:xfrm>
        </p:grpSpPr>
        <p:sp>
          <p:nvSpPr>
            <p:cNvPr id="10" name="object 10"/>
            <p:cNvSpPr/>
            <p:nvPr/>
          </p:nvSpPr>
          <p:spPr>
            <a:xfrm>
              <a:off x="609600" y="3514725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7785227" y="0"/>
                  </a:moveTo>
                  <a:lnTo>
                    <a:pt x="63411" y="0"/>
                  </a:lnTo>
                  <a:lnTo>
                    <a:pt x="50983" y="1914"/>
                  </a:lnTo>
                  <a:lnTo>
                    <a:pt x="18567" y="28828"/>
                  </a:lnTo>
                  <a:lnTo>
                    <a:pt x="1229" y="79103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10651" y="546756"/>
                  </a:lnTo>
                  <a:lnTo>
                    <a:pt x="39146" y="583041"/>
                  </a:lnTo>
                  <a:lnTo>
                    <a:pt x="63411" y="590550"/>
                  </a:lnTo>
                  <a:lnTo>
                    <a:pt x="7785227" y="590550"/>
                  </a:lnTo>
                  <a:lnTo>
                    <a:pt x="7820374" y="573994"/>
                  </a:lnTo>
                  <a:lnTo>
                    <a:pt x="7843758" y="529828"/>
                  </a:lnTo>
                  <a:lnTo>
                    <a:pt x="7848600" y="492125"/>
                  </a:lnTo>
                  <a:lnTo>
                    <a:pt x="7848600" y="98425"/>
                  </a:lnTo>
                  <a:lnTo>
                    <a:pt x="7837937" y="43793"/>
                  </a:lnTo>
                  <a:lnTo>
                    <a:pt x="7809452" y="7508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3514725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0" y="98425"/>
                  </a:moveTo>
                  <a:lnTo>
                    <a:pt x="10651" y="43793"/>
                  </a:lnTo>
                  <a:lnTo>
                    <a:pt x="39146" y="7508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555"/>
                  </a:lnTo>
                  <a:lnTo>
                    <a:pt x="7843758" y="60721"/>
                  </a:lnTo>
                  <a:lnTo>
                    <a:pt x="7848600" y="98425"/>
                  </a:lnTo>
                  <a:lnTo>
                    <a:pt x="7848600" y="492125"/>
                  </a:lnTo>
                  <a:lnTo>
                    <a:pt x="7837937" y="546756"/>
                  </a:lnTo>
                  <a:lnTo>
                    <a:pt x="7809452" y="583041"/>
                  </a:lnTo>
                  <a:lnTo>
                    <a:pt x="7785227" y="590550"/>
                  </a:lnTo>
                  <a:lnTo>
                    <a:pt x="63411" y="590550"/>
                  </a:lnTo>
                  <a:lnTo>
                    <a:pt x="28229" y="573994"/>
                  </a:lnTo>
                  <a:lnTo>
                    <a:pt x="4826" y="529828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6900" y="4165600"/>
            <a:ext cx="7874000" cy="615950"/>
            <a:chOff x="596900" y="4165600"/>
            <a:chExt cx="7874000" cy="615950"/>
          </a:xfrm>
        </p:grpSpPr>
        <p:sp>
          <p:nvSpPr>
            <p:cNvPr id="13" name="object 13"/>
            <p:cNvSpPr/>
            <p:nvPr/>
          </p:nvSpPr>
          <p:spPr>
            <a:xfrm>
              <a:off x="609600" y="4178300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7785227" y="0"/>
                  </a:moveTo>
                  <a:lnTo>
                    <a:pt x="63411" y="0"/>
                  </a:lnTo>
                  <a:lnTo>
                    <a:pt x="50983" y="1914"/>
                  </a:lnTo>
                  <a:lnTo>
                    <a:pt x="18567" y="28829"/>
                  </a:lnTo>
                  <a:lnTo>
                    <a:pt x="1229" y="79103"/>
                  </a:lnTo>
                  <a:lnTo>
                    <a:pt x="0" y="98425"/>
                  </a:lnTo>
                  <a:lnTo>
                    <a:pt x="0" y="492125"/>
                  </a:lnTo>
                  <a:lnTo>
                    <a:pt x="10651" y="546756"/>
                  </a:lnTo>
                  <a:lnTo>
                    <a:pt x="39146" y="583041"/>
                  </a:lnTo>
                  <a:lnTo>
                    <a:pt x="63411" y="590550"/>
                  </a:lnTo>
                  <a:lnTo>
                    <a:pt x="7785227" y="590550"/>
                  </a:lnTo>
                  <a:lnTo>
                    <a:pt x="7820374" y="573994"/>
                  </a:lnTo>
                  <a:lnTo>
                    <a:pt x="7843758" y="529828"/>
                  </a:lnTo>
                  <a:lnTo>
                    <a:pt x="7848600" y="492125"/>
                  </a:lnTo>
                  <a:lnTo>
                    <a:pt x="7848600" y="98425"/>
                  </a:lnTo>
                  <a:lnTo>
                    <a:pt x="7837937" y="43793"/>
                  </a:lnTo>
                  <a:lnTo>
                    <a:pt x="7809452" y="7508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4178300"/>
              <a:ext cx="7848600" cy="590550"/>
            </a:xfrm>
            <a:custGeom>
              <a:avLst/>
              <a:gdLst/>
              <a:ahLst/>
              <a:cxnLst/>
              <a:rect l="l" t="t" r="r" b="b"/>
              <a:pathLst>
                <a:path w="7848600" h="590550">
                  <a:moveTo>
                    <a:pt x="0" y="98425"/>
                  </a:moveTo>
                  <a:lnTo>
                    <a:pt x="10651" y="43793"/>
                  </a:lnTo>
                  <a:lnTo>
                    <a:pt x="39146" y="7508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555"/>
                  </a:lnTo>
                  <a:lnTo>
                    <a:pt x="7843758" y="60721"/>
                  </a:lnTo>
                  <a:lnTo>
                    <a:pt x="7848600" y="98425"/>
                  </a:lnTo>
                  <a:lnTo>
                    <a:pt x="7848600" y="492125"/>
                  </a:lnTo>
                  <a:lnTo>
                    <a:pt x="7837937" y="546756"/>
                  </a:lnTo>
                  <a:lnTo>
                    <a:pt x="7809452" y="583041"/>
                  </a:lnTo>
                  <a:lnTo>
                    <a:pt x="7785227" y="590550"/>
                  </a:lnTo>
                  <a:lnTo>
                    <a:pt x="63411" y="590550"/>
                  </a:lnTo>
                  <a:lnTo>
                    <a:pt x="28229" y="573994"/>
                  </a:lnTo>
                  <a:lnTo>
                    <a:pt x="4826" y="529828"/>
                  </a:lnTo>
                  <a:lnTo>
                    <a:pt x="0" y="492125"/>
                  </a:lnTo>
                  <a:lnTo>
                    <a:pt x="0" y="98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6900" y="4830698"/>
            <a:ext cx="7874000" cy="614680"/>
            <a:chOff x="596900" y="4830698"/>
            <a:chExt cx="7874000" cy="614680"/>
          </a:xfrm>
        </p:grpSpPr>
        <p:sp>
          <p:nvSpPr>
            <p:cNvPr id="16" name="object 16"/>
            <p:cNvSpPr/>
            <p:nvPr/>
          </p:nvSpPr>
          <p:spPr>
            <a:xfrm>
              <a:off x="609600" y="4843398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7785227" y="0"/>
                  </a:moveTo>
                  <a:lnTo>
                    <a:pt x="63411" y="0"/>
                  </a:lnTo>
                  <a:lnTo>
                    <a:pt x="50983" y="1914"/>
                  </a:lnTo>
                  <a:lnTo>
                    <a:pt x="18567" y="28828"/>
                  </a:lnTo>
                  <a:lnTo>
                    <a:pt x="1229" y="78942"/>
                  </a:lnTo>
                  <a:lnTo>
                    <a:pt x="0" y="98170"/>
                  </a:lnTo>
                  <a:lnTo>
                    <a:pt x="0" y="490854"/>
                  </a:lnTo>
                  <a:lnTo>
                    <a:pt x="10651" y="545361"/>
                  </a:lnTo>
                  <a:lnTo>
                    <a:pt x="39146" y="581580"/>
                  </a:lnTo>
                  <a:lnTo>
                    <a:pt x="63411" y="589026"/>
                  </a:lnTo>
                  <a:lnTo>
                    <a:pt x="7785227" y="589026"/>
                  </a:lnTo>
                  <a:lnTo>
                    <a:pt x="7820374" y="572577"/>
                  </a:lnTo>
                  <a:lnTo>
                    <a:pt x="7843758" y="528447"/>
                  </a:lnTo>
                  <a:lnTo>
                    <a:pt x="7848600" y="490854"/>
                  </a:lnTo>
                  <a:lnTo>
                    <a:pt x="7848600" y="98170"/>
                  </a:lnTo>
                  <a:lnTo>
                    <a:pt x="7837937" y="43771"/>
                  </a:lnTo>
                  <a:lnTo>
                    <a:pt x="7809452" y="7508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" y="4843398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0" y="98170"/>
                  </a:moveTo>
                  <a:lnTo>
                    <a:pt x="10651" y="43771"/>
                  </a:lnTo>
                  <a:lnTo>
                    <a:pt x="39146" y="7508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555"/>
                  </a:lnTo>
                  <a:lnTo>
                    <a:pt x="7843758" y="60642"/>
                  </a:lnTo>
                  <a:lnTo>
                    <a:pt x="7848600" y="98170"/>
                  </a:lnTo>
                  <a:lnTo>
                    <a:pt x="7848600" y="490854"/>
                  </a:lnTo>
                  <a:lnTo>
                    <a:pt x="7837937" y="545361"/>
                  </a:lnTo>
                  <a:lnTo>
                    <a:pt x="7809452" y="581580"/>
                  </a:lnTo>
                  <a:lnTo>
                    <a:pt x="7785227" y="589026"/>
                  </a:lnTo>
                  <a:lnTo>
                    <a:pt x="63411" y="589026"/>
                  </a:lnTo>
                  <a:lnTo>
                    <a:pt x="28229" y="572577"/>
                  </a:lnTo>
                  <a:lnTo>
                    <a:pt x="4826" y="528447"/>
                  </a:lnTo>
                  <a:lnTo>
                    <a:pt x="0" y="490854"/>
                  </a:lnTo>
                  <a:lnTo>
                    <a:pt x="0" y="9817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96900" y="5494401"/>
            <a:ext cx="7874000" cy="614680"/>
            <a:chOff x="596900" y="5494401"/>
            <a:chExt cx="7874000" cy="614680"/>
          </a:xfrm>
        </p:grpSpPr>
        <p:sp>
          <p:nvSpPr>
            <p:cNvPr id="19" name="object 19"/>
            <p:cNvSpPr/>
            <p:nvPr/>
          </p:nvSpPr>
          <p:spPr>
            <a:xfrm>
              <a:off x="609600" y="5507101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7785227" y="0"/>
                  </a:moveTo>
                  <a:lnTo>
                    <a:pt x="63411" y="0"/>
                  </a:lnTo>
                  <a:lnTo>
                    <a:pt x="50983" y="1895"/>
                  </a:lnTo>
                  <a:lnTo>
                    <a:pt x="18567" y="28702"/>
                  </a:lnTo>
                  <a:lnTo>
                    <a:pt x="1229" y="78836"/>
                  </a:lnTo>
                  <a:lnTo>
                    <a:pt x="0" y="98094"/>
                  </a:lnTo>
                  <a:lnTo>
                    <a:pt x="0" y="490740"/>
                  </a:lnTo>
                  <a:lnTo>
                    <a:pt x="10651" y="545197"/>
                  </a:lnTo>
                  <a:lnTo>
                    <a:pt x="39146" y="581428"/>
                  </a:lnTo>
                  <a:lnTo>
                    <a:pt x="63411" y="588899"/>
                  </a:lnTo>
                  <a:lnTo>
                    <a:pt x="7785227" y="588899"/>
                  </a:lnTo>
                  <a:lnTo>
                    <a:pt x="7820374" y="572407"/>
                  </a:lnTo>
                  <a:lnTo>
                    <a:pt x="7843758" y="528305"/>
                  </a:lnTo>
                  <a:lnTo>
                    <a:pt x="7848600" y="490740"/>
                  </a:lnTo>
                  <a:lnTo>
                    <a:pt x="7848600" y="98094"/>
                  </a:lnTo>
                  <a:lnTo>
                    <a:pt x="7837937" y="43645"/>
                  </a:lnTo>
                  <a:lnTo>
                    <a:pt x="7809452" y="7445"/>
                  </a:lnTo>
                  <a:lnTo>
                    <a:pt x="7785227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" y="5507101"/>
              <a:ext cx="7848600" cy="589280"/>
            </a:xfrm>
            <a:custGeom>
              <a:avLst/>
              <a:gdLst/>
              <a:ahLst/>
              <a:cxnLst/>
              <a:rect l="l" t="t" r="r" b="b"/>
              <a:pathLst>
                <a:path w="7848600" h="589279">
                  <a:moveTo>
                    <a:pt x="0" y="98094"/>
                  </a:moveTo>
                  <a:lnTo>
                    <a:pt x="10651" y="43645"/>
                  </a:lnTo>
                  <a:lnTo>
                    <a:pt x="39146" y="7445"/>
                  </a:lnTo>
                  <a:lnTo>
                    <a:pt x="63411" y="0"/>
                  </a:lnTo>
                  <a:lnTo>
                    <a:pt x="7785227" y="0"/>
                  </a:lnTo>
                  <a:lnTo>
                    <a:pt x="7820374" y="16448"/>
                  </a:lnTo>
                  <a:lnTo>
                    <a:pt x="7843758" y="60521"/>
                  </a:lnTo>
                  <a:lnTo>
                    <a:pt x="7848600" y="98094"/>
                  </a:lnTo>
                  <a:lnTo>
                    <a:pt x="7848600" y="490740"/>
                  </a:lnTo>
                  <a:lnTo>
                    <a:pt x="7837937" y="545199"/>
                  </a:lnTo>
                  <a:lnTo>
                    <a:pt x="7809452" y="581428"/>
                  </a:lnTo>
                  <a:lnTo>
                    <a:pt x="7785227" y="588899"/>
                  </a:lnTo>
                  <a:lnTo>
                    <a:pt x="63411" y="588899"/>
                  </a:lnTo>
                  <a:lnTo>
                    <a:pt x="28229" y="572407"/>
                  </a:lnTo>
                  <a:lnTo>
                    <a:pt x="4826" y="528300"/>
                  </a:lnTo>
                  <a:lnTo>
                    <a:pt x="0" y="490740"/>
                  </a:lnTo>
                  <a:lnTo>
                    <a:pt x="0" y="980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0719" y="1613992"/>
            <a:ext cx="7569834" cy="434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Q1:	Cộng tác là gì</a:t>
            </a:r>
            <a:r>
              <a:rPr sz="2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Q2:	Các thành phần của HTTT cộng</a:t>
            </a:r>
            <a:r>
              <a:rPr sz="2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tác?</a:t>
            </a:r>
            <a:endParaRPr sz="2200">
              <a:latin typeface="Arial"/>
              <a:cs typeface="Arial"/>
            </a:endParaRPr>
          </a:p>
          <a:p>
            <a:pPr marL="695325" marR="5080" indent="-683260">
              <a:lnSpc>
                <a:spcPts val="2380"/>
              </a:lnSpc>
              <a:spcBef>
                <a:spcPts val="1785"/>
              </a:spcBef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Q3: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hệ cộng tác như thế nào để tăng thông tin liên  lạc trong đội làm</a:t>
            </a:r>
            <a:r>
              <a:rPr sz="2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việc?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  <a:tabLst>
                <a:tab pos="69532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hệ cộng tác để quản lý nội</a:t>
            </a:r>
            <a:r>
              <a:rPr sz="22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dung?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7279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Q5:	Sử dụng Microsoft SharePoint cho đội dự</a:t>
            </a:r>
            <a:r>
              <a:rPr sz="2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án?</a:t>
            </a:r>
            <a:endParaRPr sz="2200">
              <a:latin typeface="Arial"/>
              <a:cs typeface="Arial"/>
            </a:endParaRPr>
          </a:p>
          <a:p>
            <a:pPr marL="12700" marR="146050">
              <a:lnSpc>
                <a:spcPct val="197900"/>
              </a:lnSpc>
              <a:spcBef>
                <a:spcPts val="10"/>
              </a:spcBef>
              <a:tabLst>
                <a:tab pos="695325" algn="l"/>
                <a:tab pos="772795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Q6:		Các doanh nghiệp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dụng hệ cộng tác như thế nào?  Q7:	2025?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22890" y="760980"/>
            <a:ext cx="592455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Câu </a:t>
            </a:r>
            <a:r>
              <a:rPr sz="3200" b="0" spc="-5" dirty="0">
                <a:latin typeface="Arial"/>
                <a:cs typeface="Arial"/>
              </a:rPr>
              <a:t>hỏi nghiên</a:t>
            </a:r>
            <a:r>
              <a:rPr sz="3200" b="0" spc="-35" dirty="0">
                <a:latin typeface="Arial"/>
                <a:cs typeface="Arial"/>
              </a:rPr>
              <a:t> </a:t>
            </a:r>
            <a:r>
              <a:rPr sz="3200" b="0" spc="5" dirty="0">
                <a:latin typeface="Arial"/>
                <a:cs typeface="Arial"/>
              </a:rPr>
              <a:t>cứu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587500"/>
            <a:ext cx="7950200" cy="2735580"/>
            <a:chOff x="596900" y="1587500"/>
            <a:chExt cx="7950200" cy="2735580"/>
          </a:xfrm>
        </p:grpSpPr>
        <p:sp>
          <p:nvSpPr>
            <p:cNvPr id="3" name="object 3"/>
            <p:cNvSpPr/>
            <p:nvPr/>
          </p:nvSpPr>
          <p:spPr>
            <a:xfrm>
              <a:off x="609600" y="16002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7776464" y="0"/>
                  </a:moveTo>
                  <a:lnTo>
                    <a:pt x="148336" y="0"/>
                  </a:lnTo>
                  <a:lnTo>
                    <a:pt x="119259" y="4210"/>
                  </a:lnTo>
                  <a:lnTo>
                    <a:pt x="66036" y="36540"/>
                  </a:lnTo>
                  <a:lnTo>
                    <a:pt x="24924" y="96857"/>
                  </a:lnTo>
                  <a:lnTo>
                    <a:pt x="11293" y="134270"/>
                  </a:lnTo>
                  <a:lnTo>
                    <a:pt x="2877" y="174875"/>
                  </a:lnTo>
                  <a:lnTo>
                    <a:pt x="0" y="217550"/>
                  </a:lnTo>
                  <a:lnTo>
                    <a:pt x="0" y="1087374"/>
                  </a:lnTo>
                  <a:lnTo>
                    <a:pt x="2877" y="1130049"/>
                  </a:lnTo>
                  <a:lnTo>
                    <a:pt x="11293" y="1170654"/>
                  </a:lnTo>
                  <a:lnTo>
                    <a:pt x="24924" y="1208067"/>
                  </a:lnTo>
                  <a:lnTo>
                    <a:pt x="66036" y="1268384"/>
                  </a:lnTo>
                  <a:lnTo>
                    <a:pt x="119259" y="1300714"/>
                  </a:lnTo>
                  <a:lnTo>
                    <a:pt x="148336" y="1304925"/>
                  </a:lnTo>
                  <a:lnTo>
                    <a:pt x="7776464" y="1304925"/>
                  </a:lnTo>
                  <a:lnTo>
                    <a:pt x="7833248" y="1288383"/>
                  </a:lnTo>
                  <a:lnTo>
                    <a:pt x="7881366" y="1241171"/>
                  </a:lnTo>
                  <a:lnTo>
                    <a:pt x="7913512" y="1170654"/>
                  </a:lnTo>
                  <a:lnTo>
                    <a:pt x="7921924" y="1130049"/>
                  </a:lnTo>
                  <a:lnTo>
                    <a:pt x="7924800" y="1087374"/>
                  </a:lnTo>
                  <a:lnTo>
                    <a:pt x="7924800" y="217550"/>
                  </a:lnTo>
                  <a:lnTo>
                    <a:pt x="7921924" y="174875"/>
                  </a:lnTo>
                  <a:lnTo>
                    <a:pt x="7913512" y="134270"/>
                  </a:lnTo>
                  <a:lnTo>
                    <a:pt x="7899886" y="96857"/>
                  </a:lnTo>
                  <a:lnTo>
                    <a:pt x="7858777" y="36540"/>
                  </a:lnTo>
                  <a:lnTo>
                    <a:pt x="7805552" y="4210"/>
                  </a:lnTo>
                  <a:lnTo>
                    <a:pt x="7776464" y="0"/>
                  </a:lnTo>
                  <a:close/>
                </a:path>
              </a:pathLst>
            </a:custGeom>
            <a:solidFill>
              <a:srgbClr val="003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002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0" y="217550"/>
                  </a:moveTo>
                  <a:lnTo>
                    <a:pt x="2877" y="174875"/>
                  </a:lnTo>
                  <a:lnTo>
                    <a:pt x="11293" y="134270"/>
                  </a:lnTo>
                  <a:lnTo>
                    <a:pt x="24924" y="96857"/>
                  </a:lnTo>
                  <a:lnTo>
                    <a:pt x="66036" y="36540"/>
                  </a:lnTo>
                  <a:lnTo>
                    <a:pt x="119259" y="4210"/>
                  </a:lnTo>
                  <a:lnTo>
                    <a:pt x="148336" y="0"/>
                  </a:lnTo>
                  <a:lnTo>
                    <a:pt x="7776464" y="0"/>
                  </a:lnTo>
                  <a:lnTo>
                    <a:pt x="7833248" y="16541"/>
                  </a:lnTo>
                  <a:lnTo>
                    <a:pt x="7881366" y="63753"/>
                  </a:lnTo>
                  <a:lnTo>
                    <a:pt x="7913512" y="134270"/>
                  </a:lnTo>
                  <a:lnTo>
                    <a:pt x="7921924" y="174875"/>
                  </a:lnTo>
                  <a:lnTo>
                    <a:pt x="7924800" y="217550"/>
                  </a:lnTo>
                  <a:lnTo>
                    <a:pt x="7924800" y="268717"/>
                  </a:lnTo>
                  <a:lnTo>
                    <a:pt x="7924800" y="319883"/>
                  </a:lnTo>
                  <a:lnTo>
                    <a:pt x="7924800" y="1087374"/>
                  </a:lnTo>
                  <a:lnTo>
                    <a:pt x="7921924" y="1130049"/>
                  </a:lnTo>
                  <a:lnTo>
                    <a:pt x="7913512" y="1170654"/>
                  </a:lnTo>
                  <a:lnTo>
                    <a:pt x="7899886" y="1208067"/>
                  </a:lnTo>
                  <a:lnTo>
                    <a:pt x="7858777" y="1268384"/>
                  </a:lnTo>
                  <a:lnTo>
                    <a:pt x="7805552" y="1300714"/>
                  </a:lnTo>
                  <a:lnTo>
                    <a:pt x="7776464" y="1304925"/>
                  </a:lnTo>
                  <a:lnTo>
                    <a:pt x="148336" y="1304925"/>
                  </a:lnTo>
                  <a:lnTo>
                    <a:pt x="91567" y="1288383"/>
                  </a:lnTo>
                  <a:lnTo>
                    <a:pt x="43446" y="1241171"/>
                  </a:lnTo>
                  <a:lnTo>
                    <a:pt x="11293" y="1170654"/>
                  </a:lnTo>
                  <a:lnTo>
                    <a:pt x="2877" y="1130049"/>
                  </a:lnTo>
                  <a:lnTo>
                    <a:pt x="0" y="1087374"/>
                  </a:lnTo>
                  <a:lnTo>
                    <a:pt x="0" y="1036207"/>
                  </a:lnTo>
                  <a:lnTo>
                    <a:pt x="0" y="985041"/>
                  </a:lnTo>
                  <a:lnTo>
                    <a:pt x="0" y="268717"/>
                  </a:lnTo>
                  <a:lnTo>
                    <a:pt x="0" y="2175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2971800"/>
              <a:ext cx="6415151" cy="13383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971800"/>
              <a:ext cx="6415405" cy="1338580"/>
            </a:xfrm>
            <a:custGeom>
              <a:avLst/>
              <a:gdLst/>
              <a:ahLst/>
              <a:cxnLst/>
              <a:rect l="l" t="t" r="r" b="b"/>
              <a:pathLst>
                <a:path w="6415405" h="1338579">
                  <a:moveTo>
                    <a:pt x="0" y="223012"/>
                  </a:moveTo>
                  <a:lnTo>
                    <a:pt x="2328" y="179292"/>
                  </a:lnTo>
                  <a:lnTo>
                    <a:pt x="9139" y="137668"/>
                  </a:lnTo>
                  <a:lnTo>
                    <a:pt x="20172" y="99282"/>
                  </a:lnTo>
                  <a:lnTo>
                    <a:pt x="53454" y="37451"/>
                  </a:lnTo>
                  <a:lnTo>
                    <a:pt x="96540" y="4323"/>
                  </a:lnTo>
                  <a:lnTo>
                    <a:pt x="120078" y="0"/>
                  </a:lnTo>
                  <a:lnTo>
                    <a:pt x="6295008" y="0"/>
                  </a:lnTo>
                  <a:lnTo>
                    <a:pt x="6340967" y="16970"/>
                  </a:lnTo>
                  <a:lnTo>
                    <a:pt x="6379972" y="65277"/>
                  </a:lnTo>
                  <a:lnTo>
                    <a:pt x="6405927" y="137667"/>
                  </a:lnTo>
                  <a:lnTo>
                    <a:pt x="6412708" y="179292"/>
                  </a:lnTo>
                  <a:lnTo>
                    <a:pt x="6415024" y="223012"/>
                  </a:lnTo>
                  <a:lnTo>
                    <a:pt x="6415025" y="272584"/>
                  </a:lnTo>
                  <a:lnTo>
                    <a:pt x="6415028" y="322156"/>
                  </a:lnTo>
                  <a:lnTo>
                    <a:pt x="6415033" y="371728"/>
                  </a:lnTo>
                  <a:lnTo>
                    <a:pt x="6415040" y="421299"/>
                  </a:lnTo>
                  <a:lnTo>
                    <a:pt x="6415047" y="470870"/>
                  </a:lnTo>
                  <a:lnTo>
                    <a:pt x="6415056" y="520441"/>
                  </a:lnTo>
                  <a:lnTo>
                    <a:pt x="6415066" y="570010"/>
                  </a:lnTo>
                  <a:lnTo>
                    <a:pt x="6415076" y="619579"/>
                  </a:lnTo>
                  <a:lnTo>
                    <a:pt x="6415087" y="669147"/>
                  </a:lnTo>
                  <a:lnTo>
                    <a:pt x="6415098" y="718713"/>
                  </a:lnTo>
                  <a:lnTo>
                    <a:pt x="6415108" y="768278"/>
                  </a:lnTo>
                  <a:lnTo>
                    <a:pt x="6415118" y="817842"/>
                  </a:lnTo>
                  <a:lnTo>
                    <a:pt x="6415127" y="867404"/>
                  </a:lnTo>
                  <a:lnTo>
                    <a:pt x="6415134" y="916964"/>
                  </a:lnTo>
                  <a:lnTo>
                    <a:pt x="6415141" y="966523"/>
                  </a:lnTo>
                  <a:lnTo>
                    <a:pt x="6415146" y="1016080"/>
                  </a:lnTo>
                  <a:lnTo>
                    <a:pt x="6415149" y="1065634"/>
                  </a:lnTo>
                  <a:lnTo>
                    <a:pt x="6415151" y="1115187"/>
                  </a:lnTo>
                  <a:lnTo>
                    <a:pt x="6412815" y="1158924"/>
                  </a:lnTo>
                  <a:lnTo>
                    <a:pt x="6405991" y="1200578"/>
                  </a:lnTo>
                  <a:lnTo>
                    <a:pt x="6394952" y="1238970"/>
                  </a:lnTo>
                  <a:lnTo>
                    <a:pt x="6361642" y="1300767"/>
                  </a:lnTo>
                  <a:lnTo>
                    <a:pt x="6318553" y="1333982"/>
                  </a:lnTo>
                  <a:lnTo>
                    <a:pt x="6295008" y="1338326"/>
                  </a:lnTo>
                  <a:lnTo>
                    <a:pt x="120078" y="1338326"/>
                  </a:lnTo>
                  <a:lnTo>
                    <a:pt x="74121" y="1321292"/>
                  </a:lnTo>
                  <a:lnTo>
                    <a:pt x="35166" y="1272920"/>
                  </a:lnTo>
                  <a:lnTo>
                    <a:pt x="9139" y="1200578"/>
                  </a:lnTo>
                  <a:lnTo>
                    <a:pt x="2328" y="1158924"/>
                  </a:lnTo>
                  <a:lnTo>
                    <a:pt x="0" y="1115187"/>
                  </a:lnTo>
                  <a:lnTo>
                    <a:pt x="0" y="1065634"/>
                  </a:lnTo>
                  <a:lnTo>
                    <a:pt x="0" y="1016080"/>
                  </a:lnTo>
                  <a:lnTo>
                    <a:pt x="0" y="272584"/>
                  </a:lnTo>
                  <a:lnTo>
                    <a:pt x="0" y="223012"/>
                  </a:lnTo>
                  <a:close/>
                </a:path>
              </a:pathLst>
            </a:custGeom>
            <a:ln w="25399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231" y="1804542"/>
            <a:ext cx="7556500" cy="2416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cộng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tác được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thành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từ 2 người trở  lên cùng làm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để đạt được cùng mục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"/>
              <a:cs typeface="Arial"/>
            </a:endParaRPr>
          </a:p>
          <a:p>
            <a:pPr marL="12700" marR="1597660">
              <a:lnSpc>
                <a:spcPts val="3020"/>
              </a:lnSpc>
              <a:spcBef>
                <a:spcPts val="5"/>
              </a:spcBef>
            </a:pP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Giao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tiếp,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chia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sẻ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thông tin, chia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sẻ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tri 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thức, kết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hợp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các kỹ năng, </a:t>
            </a:r>
            <a:r>
              <a:rPr sz="2800" spc="-5" dirty="0">
                <a:solidFill>
                  <a:srgbClr val="00091E"/>
                </a:solidFill>
                <a:latin typeface="Arial"/>
                <a:cs typeface="Arial"/>
              </a:rPr>
              <a:t>chia</a:t>
            </a:r>
            <a:r>
              <a:rPr sz="2800" spc="-35" dirty="0">
                <a:solidFill>
                  <a:srgbClr val="00091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sẻ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2985"/>
              </a:lnSpc>
            </a:pPr>
            <a:r>
              <a:rPr sz="2800" dirty="0">
                <a:solidFill>
                  <a:srgbClr val="00091E"/>
                </a:solidFill>
                <a:latin typeface="Arial"/>
                <a:cs typeface="Arial"/>
              </a:rPr>
              <a:t>thời gian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6900" y="4546600"/>
            <a:ext cx="7950200" cy="1330325"/>
            <a:chOff x="596900" y="4546600"/>
            <a:chExt cx="7950200" cy="1330325"/>
          </a:xfrm>
        </p:grpSpPr>
        <p:sp>
          <p:nvSpPr>
            <p:cNvPr id="9" name="object 9"/>
            <p:cNvSpPr/>
            <p:nvPr/>
          </p:nvSpPr>
          <p:spPr>
            <a:xfrm>
              <a:off x="609600" y="45593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7776464" y="0"/>
                  </a:moveTo>
                  <a:lnTo>
                    <a:pt x="148336" y="0"/>
                  </a:lnTo>
                  <a:lnTo>
                    <a:pt x="119259" y="4210"/>
                  </a:lnTo>
                  <a:lnTo>
                    <a:pt x="66036" y="36540"/>
                  </a:lnTo>
                  <a:lnTo>
                    <a:pt x="24924" y="96857"/>
                  </a:lnTo>
                  <a:lnTo>
                    <a:pt x="11293" y="134270"/>
                  </a:lnTo>
                  <a:lnTo>
                    <a:pt x="2877" y="174875"/>
                  </a:lnTo>
                  <a:lnTo>
                    <a:pt x="0" y="217550"/>
                  </a:lnTo>
                  <a:lnTo>
                    <a:pt x="0" y="1087437"/>
                  </a:lnTo>
                  <a:lnTo>
                    <a:pt x="2877" y="1130065"/>
                  </a:lnTo>
                  <a:lnTo>
                    <a:pt x="11293" y="1170663"/>
                  </a:lnTo>
                  <a:lnTo>
                    <a:pt x="24924" y="1208095"/>
                  </a:lnTo>
                  <a:lnTo>
                    <a:pt x="66036" y="1268384"/>
                  </a:lnTo>
                  <a:lnTo>
                    <a:pt x="119259" y="1300707"/>
                  </a:lnTo>
                  <a:lnTo>
                    <a:pt x="148336" y="1304925"/>
                  </a:lnTo>
                  <a:lnTo>
                    <a:pt x="7776464" y="1304925"/>
                  </a:lnTo>
                  <a:lnTo>
                    <a:pt x="7833248" y="1288370"/>
                  </a:lnTo>
                  <a:lnTo>
                    <a:pt x="7881366" y="1241221"/>
                  </a:lnTo>
                  <a:lnTo>
                    <a:pt x="7913512" y="1170663"/>
                  </a:lnTo>
                  <a:lnTo>
                    <a:pt x="7921924" y="1130065"/>
                  </a:lnTo>
                  <a:lnTo>
                    <a:pt x="7924800" y="1087437"/>
                  </a:lnTo>
                  <a:lnTo>
                    <a:pt x="7924800" y="217550"/>
                  </a:lnTo>
                  <a:lnTo>
                    <a:pt x="7921924" y="174875"/>
                  </a:lnTo>
                  <a:lnTo>
                    <a:pt x="7913512" y="134270"/>
                  </a:lnTo>
                  <a:lnTo>
                    <a:pt x="7899886" y="96857"/>
                  </a:lnTo>
                  <a:lnTo>
                    <a:pt x="7858777" y="36540"/>
                  </a:lnTo>
                  <a:lnTo>
                    <a:pt x="7805552" y="4210"/>
                  </a:lnTo>
                  <a:lnTo>
                    <a:pt x="7776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4559300"/>
              <a:ext cx="7924800" cy="1304925"/>
            </a:xfrm>
            <a:custGeom>
              <a:avLst/>
              <a:gdLst/>
              <a:ahLst/>
              <a:cxnLst/>
              <a:rect l="l" t="t" r="r" b="b"/>
              <a:pathLst>
                <a:path w="7924800" h="1304925">
                  <a:moveTo>
                    <a:pt x="0" y="217550"/>
                  </a:moveTo>
                  <a:lnTo>
                    <a:pt x="2877" y="174875"/>
                  </a:lnTo>
                  <a:lnTo>
                    <a:pt x="11293" y="134270"/>
                  </a:lnTo>
                  <a:lnTo>
                    <a:pt x="24924" y="96857"/>
                  </a:lnTo>
                  <a:lnTo>
                    <a:pt x="66036" y="36540"/>
                  </a:lnTo>
                  <a:lnTo>
                    <a:pt x="119259" y="4210"/>
                  </a:lnTo>
                  <a:lnTo>
                    <a:pt x="148336" y="0"/>
                  </a:lnTo>
                  <a:lnTo>
                    <a:pt x="7776464" y="0"/>
                  </a:lnTo>
                  <a:lnTo>
                    <a:pt x="7833248" y="16541"/>
                  </a:lnTo>
                  <a:lnTo>
                    <a:pt x="7881366" y="63754"/>
                  </a:lnTo>
                  <a:lnTo>
                    <a:pt x="7913512" y="134270"/>
                  </a:lnTo>
                  <a:lnTo>
                    <a:pt x="7921924" y="174875"/>
                  </a:lnTo>
                  <a:lnTo>
                    <a:pt x="7924800" y="217550"/>
                  </a:lnTo>
                  <a:lnTo>
                    <a:pt x="7924800" y="268717"/>
                  </a:lnTo>
                  <a:lnTo>
                    <a:pt x="7924800" y="319883"/>
                  </a:lnTo>
                  <a:lnTo>
                    <a:pt x="7924800" y="1087437"/>
                  </a:lnTo>
                  <a:lnTo>
                    <a:pt x="7921924" y="1130065"/>
                  </a:lnTo>
                  <a:lnTo>
                    <a:pt x="7913512" y="1170663"/>
                  </a:lnTo>
                  <a:lnTo>
                    <a:pt x="7899886" y="1208095"/>
                  </a:lnTo>
                  <a:lnTo>
                    <a:pt x="7858777" y="1268384"/>
                  </a:lnTo>
                  <a:lnTo>
                    <a:pt x="7805552" y="1300707"/>
                  </a:lnTo>
                  <a:lnTo>
                    <a:pt x="7776464" y="1304925"/>
                  </a:lnTo>
                  <a:lnTo>
                    <a:pt x="148336" y="1304925"/>
                  </a:lnTo>
                  <a:lnTo>
                    <a:pt x="91567" y="1288370"/>
                  </a:lnTo>
                  <a:lnTo>
                    <a:pt x="43446" y="1241221"/>
                  </a:lnTo>
                  <a:lnTo>
                    <a:pt x="11293" y="1170663"/>
                  </a:lnTo>
                  <a:lnTo>
                    <a:pt x="2877" y="1130065"/>
                  </a:lnTo>
                  <a:lnTo>
                    <a:pt x="0" y="1087437"/>
                  </a:lnTo>
                  <a:lnTo>
                    <a:pt x="0" y="1036260"/>
                  </a:lnTo>
                  <a:lnTo>
                    <a:pt x="0" y="985085"/>
                  </a:lnTo>
                  <a:lnTo>
                    <a:pt x="0" y="268717"/>
                  </a:lnTo>
                  <a:lnTo>
                    <a:pt x="0" y="21755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46833" y="4886325"/>
            <a:ext cx="5452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khác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Cộng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086600" y="2971800"/>
            <a:ext cx="1447800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2667000" y="0"/>
            <a:ext cx="6680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2.1 </a:t>
            </a:r>
            <a:r>
              <a:rPr lang="en-US" sz="4400" dirty="0" err="1"/>
              <a:t>Giới</a:t>
            </a:r>
            <a:r>
              <a:rPr lang="en-US" sz="4400" dirty="0"/>
              <a:t> </a:t>
            </a:r>
            <a:r>
              <a:rPr lang="en-US" sz="4400" dirty="0" err="1"/>
              <a:t>thiệu</a:t>
            </a:r>
            <a:r>
              <a:rPr lang="en-US" sz="4400" dirty="0"/>
              <a:t> </a:t>
            </a:r>
            <a:r>
              <a:rPr lang="en-US" sz="4400" dirty="0" err="1"/>
              <a:t>về</a:t>
            </a:r>
            <a:r>
              <a:rPr lang="en-US" sz="4400" dirty="0"/>
              <a:t> </a:t>
            </a:r>
            <a:r>
              <a:rPr lang="en-US" sz="4400" dirty="0" err="1"/>
              <a:t>sự</a:t>
            </a:r>
            <a:r>
              <a:rPr lang="en-US" sz="4400" dirty="0"/>
              <a:t> </a:t>
            </a:r>
            <a:r>
              <a:rPr lang="en-US" sz="4400" dirty="0" err="1"/>
              <a:t>cộng</a:t>
            </a:r>
            <a:r>
              <a:rPr lang="en-US" sz="4400" dirty="0"/>
              <a:t> </a:t>
            </a:r>
            <a:r>
              <a:rPr lang="en-US" sz="4400" dirty="0" err="1"/>
              <a:t>tác</a:t>
            </a:r>
            <a:endParaRPr lang="en-US" sz="4400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00200" y="745132"/>
            <a:ext cx="2743200" cy="4918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Cộng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1587500"/>
            <a:ext cx="6142355" cy="4027804"/>
            <a:chOff x="749300" y="1587500"/>
            <a:chExt cx="6142355" cy="4027804"/>
          </a:xfrm>
        </p:grpSpPr>
        <p:sp>
          <p:nvSpPr>
            <p:cNvPr id="3" name="object 3"/>
            <p:cNvSpPr/>
            <p:nvPr/>
          </p:nvSpPr>
          <p:spPr>
            <a:xfrm>
              <a:off x="4038472" y="5358060"/>
              <a:ext cx="2853055" cy="257175"/>
            </a:xfrm>
            <a:custGeom>
              <a:avLst/>
              <a:gdLst/>
              <a:ahLst/>
              <a:cxnLst/>
              <a:rect l="l" t="t" r="r" b="b"/>
              <a:pathLst>
                <a:path w="2853054" h="257175">
                  <a:moveTo>
                    <a:pt x="224460" y="0"/>
                  </a:moveTo>
                  <a:lnTo>
                    <a:pt x="213740" y="3625"/>
                  </a:lnTo>
                  <a:lnTo>
                    <a:pt x="0" y="128339"/>
                  </a:lnTo>
                  <a:lnTo>
                    <a:pt x="213740" y="253028"/>
                  </a:lnTo>
                  <a:lnTo>
                    <a:pt x="224460" y="256698"/>
                  </a:lnTo>
                  <a:lnTo>
                    <a:pt x="235394" y="255987"/>
                  </a:lnTo>
                  <a:lnTo>
                    <a:pt x="245280" y="251227"/>
                  </a:lnTo>
                  <a:lnTo>
                    <a:pt x="252856" y="242753"/>
                  </a:lnTo>
                  <a:lnTo>
                    <a:pt x="256482" y="232041"/>
                  </a:lnTo>
                  <a:lnTo>
                    <a:pt x="255762" y="221111"/>
                  </a:lnTo>
                  <a:lnTo>
                    <a:pt x="251017" y="211226"/>
                  </a:lnTo>
                  <a:lnTo>
                    <a:pt x="242569" y="203650"/>
                  </a:lnTo>
                  <a:lnTo>
                    <a:pt x="162400" y="156914"/>
                  </a:lnTo>
                  <a:lnTo>
                    <a:pt x="56641" y="156914"/>
                  </a:lnTo>
                  <a:lnTo>
                    <a:pt x="56641" y="99764"/>
                  </a:lnTo>
                  <a:lnTo>
                    <a:pt x="162400" y="99764"/>
                  </a:lnTo>
                  <a:lnTo>
                    <a:pt x="242569" y="53028"/>
                  </a:lnTo>
                  <a:lnTo>
                    <a:pt x="251017" y="45452"/>
                  </a:lnTo>
                  <a:lnTo>
                    <a:pt x="255762" y="35565"/>
                  </a:lnTo>
                  <a:lnTo>
                    <a:pt x="256482" y="24632"/>
                  </a:lnTo>
                  <a:lnTo>
                    <a:pt x="252856" y="13912"/>
                  </a:lnTo>
                  <a:lnTo>
                    <a:pt x="245280" y="5464"/>
                  </a:lnTo>
                  <a:lnTo>
                    <a:pt x="235394" y="720"/>
                  </a:lnTo>
                  <a:lnTo>
                    <a:pt x="224460" y="0"/>
                  </a:lnTo>
                  <a:close/>
                </a:path>
                <a:path w="2853054" h="257175">
                  <a:moveTo>
                    <a:pt x="162400" y="99764"/>
                  </a:moveTo>
                  <a:lnTo>
                    <a:pt x="56641" y="99764"/>
                  </a:lnTo>
                  <a:lnTo>
                    <a:pt x="56641" y="156914"/>
                  </a:lnTo>
                  <a:lnTo>
                    <a:pt x="162400" y="156914"/>
                  </a:lnTo>
                  <a:lnTo>
                    <a:pt x="155646" y="152977"/>
                  </a:lnTo>
                  <a:lnTo>
                    <a:pt x="71119" y="152977"/>
                  </a:lnTo>
                  <a:lnTo>
                    <a:pt x="71119" y="103701"/>
                  </a:lnTo>
                  <a:lnTo>
                    <a:pt x="155646" y="103701"/>
                  </a:lnTo>
                  <a:lnTo>
                    <a:pt x="162400" y="99764"/>
                  </a:lnTo>
                  <a:close/>
                </a:path>
                <a:path w="2853054" h="257175">
                  <a:moveTo>
                    <a:pt x="2852801" y="99764"/>
                  </a:moveTo>
                  <a:lnTo>
                    <a:pt x="162400" y="99764"/>
                  </a:lnTo>
                  <a:lnTo>
                    <a:pt x="113383" y="128339"/>
                  </a:lnTo>
                  <a:lnTo>
                    <a:pt x="162400" y="156914"/>
                  </a:lnTo>
                  <a:lnTo>
                    <a:pt x="2852801" y="156914"/>
                  </a:lnTo>
                  <a:lnTo>
                    <a:pt x="2852801" y="99764"/>
                  </a:lnTo>
                  <a:close/>
                </a:path>
                <a:path w="2853054" h="257175">
                  <a:moveTo>
                    <a:pt x="71119" y="103701"/>
                  </a:moveTo>
                  <a:lnTo>
                    <a:pt x="71119" y="152977"/>
                  </a:lnTo>
                  <a:lnTo>
                    <a:pt x="113383" y="128339"/>
                  </a:lnTo>
                  <a:lnTo>
                    <a:pt x="71119" y="103701"/>
                  </a:lnTo>
                  <a:close/>
                </a:path>
                <a:path w="2853054" h="257175">
                  <a:moveTo>
                    <a:pt x="113383" y="128339"/>
                  </a:moveTo>
                  <a:lnTo>
                    <a:pt x="71119" y="152977"/>
                  </a:lnTo>
                  <a:lnTo>
                    <a:pt x="155646" y="152977"/>
                  </a:lnTo>
                  <a:lnTo>
                    <a:pt x="113383" y="128339"/>
                  </a:lnTo>
                  <a:close/>
                </a:path>
                <a:path w="2853054" h="257175">
                  <a:moveTo>
                    <a:pt x="155646" y="103701"/>
                  </a:moveTo>
                  <a:lnTo>
                    <a:pt x="71119" y="103701"/>
                  </a:lnTo>
                  <a:lnTo>
                    <a:pt x="113383" y="128339"/>
                  </a:lnTo>
                  <a:lnTo>
                    <a:pt x="155646" y="103701"/>
                  </a:lnTo>
                  <a:close/>
                </a:path>
              </a:pathLst>
            </a:custGeom>
            <a:solidFill>
              <a:srgbClr val="00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1600200"/>
              <a:ext cx="3733800" cy="716280"/>
            </a:xfrm>
            <a:custGeom>
              <a:avLst/>
              <a:gdLst/>
              <a:ahLst/>
              <a:cxnLst/>
              <a:rect l="l" t="t" r="r" b="b"/>
              <a:pathLst>
                <a:path w="3733800" h="716280">
                  <a:moveTo>
                    <a:pt x="3697478" y="0"/>
                  </a:moveTo>
                  <a:lnTo>
                    <a:pt x="36372" y="0"/>
                  </a:lnTo>
                  <a:lnTo>
                    <a:pt x="29241" y="1381"/>
                  </a:lnTo>
                  <a:lnTo>
                    <a:pt x="6113" y="31873"/>
                  </a:lnTo>
                  <a:lnTo>
                    <a:pt x="0" y="71627"/>
                  </a:lnTo>
                  <a:lnTo>
                    <a:pt x="0" y="644398"/>
                  </a:lnTo>
                  <a:lnTo>
                    <a:pt x="6113" y="684081"/>
                  </a:lnTo>
                  <a:lnTo>
                    <a:pt x="29241" y="714625"/>
                  </a:lnTo>
                  <a:lnTo>
                    <a:pt x="36372" y="716026"/>
                  </a:lnTo>
                  <a:lnTo>
                    <a:pt x="3697478" y="716026"/>
                  </a:lnTo>
                  <a:lnTo>
                    <a:pt x="3727692" y="684081"/>
                  </a:lnTo>
                  <a:lnTo>
                    <a:pt x="3733800" y="644398"/>
                  </a:lnTo>
                  <a:lnTo>
                    <a:pt x="3733800" y="71627"/>
                  </a:lnTo>
                  <a:lnTo>
                    <a:pt x="3727692" y="31873"/>
                  </a:lnTo>
                  <a:lnTo>
                    <a:pt x="3704593" y="1381"/>
                  </a:lnTo>
                  <a:lnTo>
                    <a:pt x="3697478" y="0"/>
                  </a:lnTo>
                  <a:close/>
                </a:path>
              </a:pathLst>
            </a:custGeom>
            <a:solidFill>
              <a:srgbClr val="002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" y="1600200"/>
              <a:ext cx="3733800" cy="716280"/>
            </a:xfrm>
            <a:custGeom>
              <a:avLst/>
              <a:gdLst/>
              <a:ahLst/>
              <a:cxnLst/>
              <a:rect l="l" t="t" r="r" b="b"/>
              <a:pathLst>
                <a:path w="3733800" h="716280">
                  <a:moveTo>
                    <a:pt x="0" y="71627"/>
                  </a:moveTo>
                  <a:lnTo>
                    <a:pt x="6113" y="31873"/>
                  </a:lnTo>
                  <a:lnTo>
                    <a:pt x="29241" y="1381"/>
                  </a:lnTo>
                  <a:lnTo>
                    <a:pt x="36372" y="0"/>
                  </a:lnTo>
                  <a:lnTo>
                    <a:pt x="3697478" y="0"/>
                  </a:lnTo>
                  <a:lnTo>
                    <a:pt x="3727692" y="31873"/>
                  </a:lnTo>
                  <a:lnTo>
                    <a:pt x="3733800" y="71627"/>
                  </a:lnTo>
                  <a:lnTo>
                    <a:pt x="3733800" y="644398"/>
                  </a:lnTo>
                  <a:lnTo>
                    <a:pt x="3727692" y="684081"/>
                  </a:lnTo>
                  <a:lnTo>
                    <a:pt x="3704593" y="714625"/>
                  </a:lnTo>
                  <a:lnTo>
                    <a:pt x="3697478" y="716026"/>
                  </a:lnTo>
                  <a:lnTo>
                    <a:pt x="36372" y="716026"/>
                  </a:lnTo>
                  <a:lnTo>
                    <a:pt x="6113" y="684081"/>
                  </a:lnTo>
                  <a:lnTo>
                    <a:pt x="0" y="644398"/>
                  </a:lnTo>
                  <a:lnTo>
                    <a:pt x="0" y="7162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8382" y="1737105"/>
            <a:ext cx="2786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9300" y="2617851"/>
            <a:ext cx="3759200" cy="824230"/>
            <a:chOff x="749300" y="2617851"/>
            <a:chExt cx="3759200" cy="824230"/>
          </a:xfrm>
        </p:grpSpPr>
        <p:sp>
          <p:nvSpPr>
            <p:cNvPr id="8" name="object 8"/>
            <p:cNvSpPr/>
            <p:nvPr/>
          </p:nvSpPr>
          <p:spPr>
            <a:xfrm>
              <a:off x="762000" y="2630551"/>
              <a:ext cx="3733800" cy="798830"/>
            </a:xfrm>
            <a:custGeom>
              <a:avLst/>
              <a:gdLst/>
              <a:ahLst/>
              <a:cxnLst/>
              <a:rect l="l" t="t" r="r" b="b"/>
              <a:pathLst>
                <a:path w="3733800" h="798829">
                  <a:moveTo>
                    <a:pt x="3697478" y="0"/>
                  </a:moveTo>
                  <a:lnTo>
                    <a:pt x="36372" y="0"/>
                  </a:lnTo>
                  <a:lnTo>
                    <a:pt x="29241" y="1543"/>
                  </a:lnTo>
                  <a:lnTo>
                    <a:pt x="6113" y="35518"/>
                  </a:lnTo>
                  <a:lnTo>
                    <a:pt x="0" y="79756"/>
                  </a:lnTo>
                  <a:lnTo>
                    <a:pt x="0" y="718565"/>
                  </a:lnTo>
                  <a:lnTo>
                    <a:pt x="6113" y="762910"/>
                  </a:lnTo>
                  <a:lnTo>
                    <a:pt x="29241" y="796905"/>
                  </a:lnTo>
                  <a:lnTo>
                    <a:pt x="36372" y="798449"/>
                  </a:lnTo>
                  <a:lnTo>
                    <a:pt x="3697478" y="798449"/>
                  </a:lnTo>
                  <a:lnTo>
                    <a:pt x="3727692" y="762910"/>
                  </a:lnTo>
                  <a:lnTo>
                    <a:pt x="3733800" y="718565"/>
                  </a:lnTo>
                  <a:lnTo>
                    <a:pt x="3733800" y="79756"/>
                  </a:lnTo>
                  <a:lnTo>
                    <a:pt x="3727692" y="35518"/>
                  </a:lnTo>
                  <a:lnTo>
                    <a:pt x="3704593" y="1543"/>
                  </a:lnTo>
                  <a:lnTo>
                    <a:pt x="3697478" y="0"/>
                  </a:lnTo>
                  <a:close/>
                </a:path>
              </a:pathLst>
            </a:custGeom>
            <a:solidFill>
              <a:srgbClr val="002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000" y="2630551"/>
              <a:ext cx="3733800" cy="798830"/>
            </a:xfrm>
            <a:custGeom>
              <a:avLst/>
              <a:gdLst/>
              <a:ahLst/>
              <a:cxnLst/>
              <a:rect l="l" t="t" r="r" b="b"/>
              <a:pathLst>
                <a:path w="3733800" h="798829">
                  <a:moveTo>
                    <a:pt x="0" y="79756"/>
                  </a:moveTo>
                  <a:lnTo>
                    <a:pt x="6113" y="35518"/>
                  </a:lnTo>
                  <a:lnTo>
                    <a:pt x="29241" y="1543"/>
                  </a:lnTo>
                  <a:lnTo>
                    <a:pt x="36372" y="0"/>
                  </a:lnTo>
                  <a:lnTo>
                    <a:pt x="3697478" y="0"/>
                  </a:lnTo>
                  <a:lnTo>
                    <a:pt x="3727692" y="35518"/>
                  </a:lnTo>
                  <a:lnTo>
                    <a:pt x="3733800" y="79756"/>
                  </a:lnTo>
                  <a:lnTo>
                    <a:pt x="3733800" y="718565"/>
                  </a:lnTo>
                  <a:lnTo>
                    <a:pt x="3727692" y="762910"/>
                  </a:lnTo>
                  <a:lnTo>
                    <a:pt x="3704593" y="796905"/>
                  </a:lnTo>
                  <a:lnTo>
                    <a:pt x="3697478" y="798449"/>
                  </a:lnTo>
                  <a:lnTo>
                    <a:pt x="36372" y="798449"/>
                  </a:lnTo>
                  <a:lnTo>
                    <a:pt x="6113" y="762910"/>
                  </a:lnTo>
                  <a:lnTo>
                    <a:pt x="0" y="718565"/>
                  </a:lnTo>
                  <a:lnTo>
                    <a:pt x="0" y="7975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5039" y="2644266"/>
            <a:ext cx="334708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40715" marR="5080" indent="-62865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Những người khác nhận  xét và đánh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9300" y="3797300"/>
            <a:ext cx="3759200" cy="671830"/>
            <a:chOff x="749300" y="3797300"/>
            <a:chExt cx="3759200" cy="671830"/>
          </a:xfrm>
        </p:grpSpPr>
        <p:sp>
          <p:nvSpPr>
            <p:cNvPr id="12" name="object 12"/>
            <p:cNvSpPr/>
            <p:nvPr/>
          </p:nvSpPr>
          <p:spPr>
            <a:xfrm>
              <a:off x="762000" y="3810000"/>
              <a:ext cx="3733800" cy="646430"/>
            </a:xfrm>
            <a:custGeom>
              <a:avLst/>
              <a:gdLst/>
              <a:ahLst/>
              <a:cxnLst/>
              <a:rect l="l" t="t" r="r" b="b"/>
              <a:pathLst>
                <a:path w="3733800" h="646429">
                  <a:moveTo>
                    <a:pt x="3696589" y="0"/>
                  </a:moveTo>
                  <a:lnTo>
                    <a:pt x="37223" y="0"/>
                  </a:lnTo>
                  <a:lnTo>
                    <a:pt x="29929" y="1260"/>
                  </a:lnTo>
                  <a:lnTo>
                    <a:pt x="2835" y="39878"/>
                  </a:lnTo>
                  <a:lnTo>
                    <a:pt x="0" y="64643"/>
                  </a:lnTo>
                  <a:lnTo>
                    <a:pt x="0" y="581532"/>
                  </a:lnTo>
                  <a:lnTo>
                    <a:pt x="10909" y="627126"/>
                  </a:lnTo>
                  <a:lnTo>
                    <a:pt x="37223" y="646049"/>
                  </a:lnTo>
                  <a:lnTo>
                    <a:pt x="3696589" y="646049"/>
                  </a:lnTo>
                  <a:lnTo>
                    <a:pt x="3727531" y="617323"/>
                  </a:lnTo>
                  <a:lnTo>
                    <a:pt x="3733800" y="581532"/>
                  </a:lnTo>
                  <a:lnTo>
                    <a:pt x="3733800" y="64643"/>
                  </a:lnTo>
                  <a:lnTo>
                    <a:pt x="3722878" y="18923"/>
                  </a:lnTo>
                  <a:lnTo>
                    <a:pt x="3696589" y="0"/>
                  </a:lnTo>
                  <a:close/>
                </a:path>
              </a:pathLst>
            </a:custGeom>
            <a:solidFill>
              <a:srgbClr val="002D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2000" y="3810000"/>
              <a:ext cx="3733800" cy="646430"/>
            </a:xfrm>
            <a:custGeom>
              <a:avLst/>
              <a:gdLst/>
              <a:ahLst/>
              <a:cxnLst/>
              <a:rect l="l" t="t" r="r" b="b"/>
              <a:pathLst>
                <a:path w="3733800" h="646429">
                  <a:moveTo>
                    <a:pt x="0" y="64643"/>
                  </a:moveTo>
                  <a:lnTo>
                    <a:pt x="10909" y="18923"/>
                  </a:lnTo>
                  <a:lnTo>
                    <a:pt x="37223" y="0"/>
                  </a:lnTo>
                  <a:lnTo>
                    <a:pt x="3696589" y="0"/>
                  </a:lnTo>
                  <a:lnTo>
                    <a:pt x="3727531" y="28745"/>
                  </a:lnTo>
                  <a:lnTo>
                    <a:pt x="3733800" y="64643"/>
                  </a:lnTo>
                  <a:lnTo>
                    <a:pt x="3733800" y="581532"/>
                  </a:lnTo>
                  <a:lnTo>
                    <a:pt x="3722878" y="627126"/>
                  </a:lnTo>
                  <a:lnTo>
                    <a:pt x="3696589" y="646049"/>
                  </a:lnTo>
                  <a:lnTo>
                    <a:pt x="37223" y="646049"/>
                  </a:lnTo>
                  <a:lnTo>
                    <a:pt x="6257" y="617323"/>
                  </a:lnTo>
                  <a:lnTo>
                    <a:pt x="0" y="581532"/>
                  </a:lnTo>
                  <a:lnTo>
                    <a:pt x="0" y="64643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52803" y="3912489"/>
            <a:ext cx="2552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0" y="3276600"/>
            <a:ext cx="3124200" cy="1752600"/>
          </a:xfrm>
          <a:custGeom>
            <a:avLst/>
            <a:gdLst/>
            <a:ahLst/>
            <a:cxnLst/>
            <a:rect l="l" t="t" r="r" b="b"/>
            <a:pathLst>
              <a:path w="3124200" h="1752600">
                <a:moveTo>
                  <a:pt x="1562100" y="0"/>
                </a:moveTo>
                <a:lnTo>
                  <a:pt x="0" y="876300"/>
                </a:lnTo>
                <a:lnTo>
                  <a:pt x="1562100" y="1752600"/>
                </a:lnTo>
                <a:lnTo>
                  <a:pt x="3124200" y="876300"/>
                </a:lnTo>
                <a:lnTo>
                  <a:pt x="15621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6800" y="1576450"/>
            <a:ext cx="3733800" cy="1167130"/>
          </a:xfrm>
          <a:custGeom>
            <a:avLst/>
            <a:gdLst/>
            <a:ahLst/>
            <a:cxnLst/>
            <a:rect l="l" t="t" r="r" b="b"/>
            <a:pathLst>
              <a:path w="3733800" h="1167130">
                <a:moveTo>
                  <a:pt x="3695700" y="0"/>
                </a:moveTo>
                <a:lnTo>
                  <a:pt x="38100" y="0"/>
                </a:lnTo>
                <a:lnTo>
                  <a:pt x="30660" y="2248"/>
                </a:lnTo>
                <a:lnTo>
                  <a:pt x="6429" y="51917"/>
                </a:lnTo>
                <a:lnTo>
                  <a:pt x="746" y="93759"/>
                </a:lnTo>
                <a:lnTo>
                  <a:pt x="0" y="116586"/>
                </a:lnTo>
                <a:lnTo>
                  <a:pt x="0" y="1050036"/>
                </a:lnTo>
                <a:lnTo>
                  <a:pt x="2921" y="1094739"/>
                </a:lnTo>
                <a:lnTo>
                  <a:pt x="11175" y="1132586"/>
                </a:lnTo>
                <a:lnTo>
                  <a:pt x="38100" y="1166749"/>
                </a:lnTo>
                <a:lnTo>
                  <a:pt x="3695700" y="1166749"/>
                </a:lnTo>
                <a:lnTo>
                  <a:pt x="3722624" y="1132586"/>
                </a:lnTo>
                <a:lnTo>
                  <a:pt x="3730879" y="1094740"/>
                </a:lnTo>
                <a:lnTo>
                  <a:pt x="3733800" y="1050036"/>
                </a:lnTo>
                <a:lnTo>
                  <a:pt x="3733800" y="116586"/>
                </a:lnTo>
                <a:lnTo>
                  <a:pt x="3730879" y="71993"/>
                </a:lnTo>
                <a:lnTo>
                  <a:pt x="3722624" y="34162"/>
                </a:lnTo>
                <a:lnTo>
                  <a:pt x="3695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60111" y="1609471"/>
            <a:ext cx="3481704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Tốn nhiều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gian để có 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dựng nhóm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cộng  tác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895600" y="661291"/>
            <a:ext cx="56388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dirty="0">
                <a:latin typeface="Arial"/>
                <a:cs typeface="Arial"/>
              </a:rPr>
              <a:t>Tầm </a:t>
            </a:r>
            <a:r>
              <a:rPr sz="3200" b="0" spc="-5" dirty="0">
                <a:latin typeface="Arial"/>
                <a:cs typeface="Arial"/>
              </a:rPr>
              <a:t>quan </a:t>
            </a:r>
            <a:r>
              <a:rPr sz="3200" b="0" dirty="0">
                <a:latin typeface="Arial"/>
                <a:cs typeface="Arial"/>
              </a:rPr>
              <a:t>trọng của </a:t>
            </a:r>
            <a:r>
              <a:rPr sz="3200" b="0" spc="-5" dirty="0">
                <a:latin typeface="Arial"/>
                <a:cs typeface="Arial"/>
              </a:rPr>
              <a:t>phản</a:t>
            </a:r>
            <a:r>
              <a:rPr sz="3200" b="0" spc="-114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hồi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6202426" y="3907612"/>
            <a:ext cx="146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đổi?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30300" y="4924425"/>
            <a:ext cx="5756275" cy="955675"/>
            <a:chOff x="1130300" y="4924425"/>
            <a:chExt cx="5756275" cy="955675"/>
          </a:xfrm>
        </p:grpSpPr>
        <p:sp>
          <p:nvSpPr>
            <p:cNvPr id="22" name="object 22"/>
            <p:cNvSpPr/>
            <p:nvPr/>
          </p:nvSpPr>
          <p:spPr>
            <a:xfrm>
              <a:off x="6858000" y="4953000"/>
              <a:ext cx="0" cy="503555"/>
            </a:xfrm>
            <a:custGeom>
              <a:avLst/>
              <a:gdLst/>
              <a:ahLst/>
              <a:cxnLst/>
              <a:rect l="l" t="t" r="r" b="b"/>
              <a:pathLst>
                <a:path h="503554">
                  <a:moveTo>
                    <a:pt x="0" y="50330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3000" y="5029200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2429764" y="0"/>
                  </a:moveTo>
                  <a:lnTo>
                    <a:pt x="465836" y="0"/>
                  </a:lnTo>
                  <a:lnTo>
                    <a:pt x="415073" y="2458"/>
                  </a:lnTo>
                  <a:lnTo>
                    <a:pt x="365894" y="9663"/>
                  </a:lnTo>
                  <a:lnTo>
                    <a:pt x="318585" y="21360"/>
                  </a:lnTo>
                  <a:lnTo>
                    <a:pt x="273427" y="37293"/>
                  </a:lnTo>
                  <a:lnTo>
                    <a:pt x="230707" y="57206"/>
                  </a:lnTo>
                  <a:lnTo>
                    <a:pt x="190707" y="80845"/>
                  </a:lnTo>
                  <a:lnTo>
                    <a:pt x="153711" y="107953"/>
                  </a:lnTo>
                  <a:lnTo>
                    <a:pt x="120005" y="138277"/>
                  </a:lnTo>
                  <a:lnTo>
                    <a:pt x="89871" y="171559"/>
                  </a:lnTo>
                  <a:lnTo>
                    <a:pt x="63594" y="207546"/>
                  </a:lnTo>
                  <a:lnTo>
                    <a:pt x="41457" y="245981"/>
                  </a:lnTo>
                  <a:lnTo>
                    <a:pt x="23745" y="286609"/>
                  </a:lnTo>
                  <a:lnTo>
                    <a:pt x="10743" y="329175"/>
                  </a:lnTo>
                  <a:lnTo>
                    <a:pt x="2733" y="373424"/>
                  </a:lnTo>
                  <a:lnTo>
                    <a:pt x="0" y="419100"/>
                  </a:lnTo>
                  <a:lnTo>
                    <a:pt x="2733" y="464764"/>
                  </a:lnTo>
                  <a:lnTo>
                    <a:pt x="10743" y="509005"/>
                  </a:lnTo>
                  <a:lnTo>
                    <a:pt x="23745" y="551566"/>
                  </a:lnTo>
                  <a:lnTo>
                    <a:pt x="41457" y="592191"/>
                  </a:lnTo>
                  <a:lnTo>
                    <a:pt x="63594" y="630625"/>
                  </a:lnTo>
                  <a:lnTo>
                    <a:pt x="89871" y="666612"/>
                  </a:lnTo>
                  <a:lnTo>
                    <a:pt x="120005" y="699897"/>
                  </a:lnTo>
                  <a:lnTo>
                    <a:pt x="153711" y="730224"/>
                  </a:lnTo>
                  <a:lnTo>
                    <a:pt x="190707" y="757336"/>
                  </a:lnTo>
                  <a:lnTo>
                    <a:pt x="230707" y="780979"/>
                  </a:lnTo>
                  <a:lnTo>
                    <a:pt x="273427" y="800896"/>
                  </a:lnTo>
                  <a:lnTo>
                    <a:pt x="318585" y="816833"/>
                  </a:lnTo>
                  <a:lnTo>
                    <a:pt x="365894" y="828533"/>
                  </a:lnTo>
                  <a:lnTo>
                    <a:pt x="415073" y="835740"/>
                  </a:lnTo>
                  <a:lnTo>
                    <a:pt x="465836" y="838200"/>
                  </a:lnTo>
                  <a:lnTo>
                    <a:pt x="2429764" y="838200"/>
                  </a:lnTo>
                  <a:lnTo>
                    <a:pt x="2480526" y="835740"/>
                  </a:lnTo>
                  <a:lnTo>
                    <a:pt x="2529705" y="828533"/>
                  </a:lnTo>
                  <a:lnTo>
                    <a:pt x="2577014" y="816833"/>
                  </a:lnTo>
                  <a:lnTo>
                    <a:pt x="2622172" y="800896"/>
                  </a:lnTo>
                  <a:lnTo>
                    <a:pt x="2664892" y="780979"/>
                  </a:lnTo>
                  <a:lnTo>
                    <a:pt x="2704892" y="757336"/>
                  </a:lnTo>
                  <a:lnTo>
                    <a:pt x="2741888" y="730224"/>
                  </a:lnTo>
                  <a:lnTo>
                    <a:pt x="2775594" y="699897"/>
                  </a:lnTo>
                  <a:lnTo>
                    <a:pt x="2805728" y="666612"/>
                  </a:lnTo>
                  <a:lnTo>
                    <a:pt x="2832005" y="630625"/>
                  </a:lnTo>
                  <a:lnTo>
                    <a:pt x="2854142" y="592191"/>
                  </a:lnTo>
                  <a:lnTo>
                    <a:pt x="2871854" y="551566"/>
                  </a:lnTo>
                  <a:lnTo>
                    <a:pt x="2884856" y="509005"/>
                  </a:lnTo>
                  <a:lnTo>
                    <a:pt x="2892866" y="464764"/>
                  </a:lnTo>
                  <a:lnTo>
                    <a:pt x="2895600" y="419100"/>
                  </a:lnTo>
                  <a:lnTo>
                    <a:pt x="2892866" y="373424"/>
                  </a:lnTo>
                  <a:lnTo>
                    <a:pt x="2884856" y="329175"/>
                  </a:lnTo>
                  <a:lnTo>
                    <a:pt x="2871854" y="286609"/>
                  </a:lnTo>
                  <a:lnTo>
                    <a:pt x="2854142" y="245981"/>
                  </a:lnTo>
                  <a:lnTo>
                    <a:pt x="2832005" y="207546"/>
                  </a:lnTo>
                  <a:lnTo>
                    <a:pt x="2805728" y="171559"/>
                  </a:lnTo>
                  <a:lnTo>
                    <a:pt x="2775594" y="138277"/>
                  </a:lnTo>
                  <a:lnTo>
                    <a:pt x="2741888" y="107953"/>
                  </a:lnTo>
                  <a:lnTo>
                    <a:pt x="2704892" y="80845"/>
                  </a:lnTo>
                  <a:lnTo>
                    <a:pt x="2664892" y="57206"/>
                  </a:lnTo>
                  <a:lnTo>
                    <a:pt x="2622172" y="37293"/>
                  </a:lnTo>
                  <a:lnTo>
                    <a:pt x="2577014" y="21360"/>
                  </a:lnTo>
                  <a:lnTo>
                    <a:pt x="2529705" y="9663"/>
                  </a:lnTo>
                  <a:lnTo>
                    <a:pt x="2480526" y="2458"/>
                  </a:lnTo>
                  <a:lnTo>
                    <a:pt x="2429764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3000" y="5029200"/>
              <a:ext cx="2895600" cy="838200"/>
            </a:xfrm>
            <a:custGeom>
              <a:avLst/>
              <a:gdLst/>
              <a:ahLst/>
              <a:cxnLst/>
              <a:rect l="l" t="t" r="r" b="b"/>
              <a:pathLst>
                <a:path w="2895600" h="838200">
                  <a:moveTo>
                    <a:pt x="465836" y="0"/>
                  </a:moveTo>
                  <a:lnTo>
                    <a:pt x="2429764" y="0"/>
                  </a:lnTo>
                  <a:lnTo>
                    <a:pt x="2480526" y="2458"/>
                  </a:lnTo>
                  <a:lnTo>
                    <a:pt x="2529705" y="9663"/>
                  </a:lnTo>
                  <a:lnTo>
                    <a:pt x="2577014" y="21360"/>
                  </a:lnTo>
                  <a:lnTo>
                    <a:pt x="2622172" y="37293"/>
                  </a:lnTo>
                  <a:lnTo>
                    <a:pt x="2664892" y="57206"/>
                  </a:lnTo>
                  <a:lnTo>
                    <a:pt x="2704892" y="80845"/>
                  </a:lnTo>
                  <a:lnTo>
                    <a:pt x="2741888" y="107953"/>
                  </a:lnTo>
                  <a:lnTo>
                    <a:pt x="2775594" y="138277"/>
                  </a:lnTo>
                  <a:lnTo>
                    <a:pt x="2805728" y="171559"/>
                  </a:lnTo>
                  <a:lnTo>
                    <a:pt x="2832005" y="207546"/>
                  </a:lnTo>
                  <a:lnTo>
                    <a:pt x="2854142" y="245981"/>
                  </a:lnTo>
                  <a:lnTo>
                    <a:pt x="2871854" y="286609"/>
                  </a:lnTo>
                  <a:lnTo>
                    <a:pt x="2884856" y="329175"/>
                  </a:lnTo>
                  <a:lnTo>
                    <a:pt x="2892866" y="373424"/>
                  </a:lnTo>
                  <a:lnTo>
                    <a:pt x="2895600" y="419100"/>
                  </a:lnTo>
                  <a:lnTo>
                    <a:pt x="2892866" y="464764"/>
                  </a:lnTo>
                  <a:lnTo>
                    <a:pt x="2884856" y="509005"/>
                  </a:lnTo>
                  <a:lnTo>
                    <a:pt x="2871854" y="551566"/>
                  </a:lnTo>
                  <a:lnTo>
                    <a:pt x="2854142" y="592191"/>
                  </a:lnTo>
                  <a:lnTo>
                    <a:pt x="2832005" y="630625"/>
                  </a:lnTo>
                  <a:lnTo>
                    <a:pt x="2805728" y="666612"/>
                  </a:lnTo>
                  <a:lnTo>
                    <a:pt x="2775594" y="699897"/>
                  </a:lnTo>
                  <a:lnTo>
                    <a:pt x="2741888" y="730224"/>
                  </a:lnTo>
                  <a:lnTo>
                    <a:pt x="2704892" y="757336"/>
                  </a:lnTo>
                  <a:lnTo>
                    <a:pt x="2664892" y="780979"/>
                  </a:lnTo>
                  <a:lnTo>
                    <a:pt x="2622172" y="800896"/>
                  </a:lnTo>
                  <a:lnTo>
                    <a:pt x="2577014" y="816833"/>
                  </a:lnTo>
                  <a:lnTo>
                    <a:pt x="2529705" y="828533"/>
                  </a:lnTo>
                  <a:lnTo>
                    <a:pt x="2480526" y="835740"/>
                  </a:lnTo>
                  <a:lnTo>
                    <a:pt x="2429764" y="838200"/>
                  </a:lnTo>
                  <a:lnTo>
                    <a:pt x="465836" y="838200"/>
                  </a:lnTo>
                  <a:lnTo>
                    <a:pt x="415073" y="835740"/>
                  </a:lnTo>
                  <a:lnTo>
                    <a:pt x="365894" y="828533"/>
                  </a:lnTo>
                  <a:lnTo>
                    <a:pt x="318585" y="816833"/>
                  </a:lnTo>
                  <a:lnTo>
                    <a:pt x="273427" y="800896"/>
                  </a:lnTo>
                  <a:lnTo>
                    <a:pt x="230707" y="780979"/>
                  </a:lnTo>
                  <a:lnTo>
                    <a:pt x="190707" y="757336"/>
                  </a:lnTo>
                  <a:lnTo>
                    <a:pt x="153711" y="730224"/>
                  </a:lnTo>
                  <a:lnTo>
                    <a:pt x="120005" y="699897"/>
                  </a:lnTo>
                  <a:lnTo>
                    <a:pt x="89871" y="666612"/>
                  </a:lnTo>
                  <a:lnTo>
                    <a:pt x="63594" y="630625"/>
                  </a:lnTo>
                  <a:lnTo>
                    <a:pt x="41457" y="592191"/>
                  </a:lnTo>
                  <a:lnTo>
                    <a:pt x="23745" y="551566"/>
                  </a:lnTo>
                  <a:lnTo>
                    <a:pt x="10743" y="509005"/>
                  </a:lnTo>
                  <a:lnTo>
                    <a:pt x="2733" y="464764"/>
                  </a:lnTo>
                  <a:lnTo>
                    <a:pt x="0" y="419100"/>
                  </a:lnTo>
                  <a:lnTo>
                    <a:pt x="2733" y="373424"/>
                  </a:lnTo>
                  <a:lnTo>
                    <a:pt x="10743" y="329175"/>
                  </a:lnTo>
                  <a:lnTo>
                    <a:pt x="23745" y="286609"/>
                  </a:lnTo>
                  <a:lnTo>
                    <a:pt x="41457" y="245981"/>
                  </a:lnTo>
                  <a:lnTo>
                    <a:pt x="63594" y="207546"/>
                  </a:lnTo>
                  <a:lnTo>
                    <a:pt x="89871" y="171559"/>
                  </a:lnTo>
                  <a:lnTo>
                    <a:pt x="120005" y="138277"/>
                  </a:lnTo>
                  <a:lnTo>
                    <a:pt x="153711" y="107953"/>
                  </a:lnTo>
                  <a:lnTo>
                    <a:pt x="190707" y="80845"/>
                  </a:lnTo>
                  <a:lnTo>
                    <a:pt x="230707" y="57206"/>
                  </a:lnTo>
                  <a:lnTo>
                    <a:pt x="273427" y="37293"/>
                  </a:lnTo>
                  <a:lnTo>
                    <a:pt x="318585" y="21360"/>
                  </a:lnTo>
                  <a:lnTo>
                    <a:pt x="365894" y="9663"/>
                  </a:lnTo>
                  <a:lnTo>
                    <a:pt x="415073" y="2458"/>
                  </a:lnTo>
                  <a:lnTo>
                    <a:pt x="465836" y="0"/>
                  </a:lnTo>
                  <a:close/>
                </a:path>
              </a:pathLst>
            </a:custGeom>
            <a:ln w="25400">
              <a:solidFill>
                <a:srgbClr val="002A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35504" y="5216093"/>
            <a:ext cx="910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Xong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57700" y="2933700"/>
            <a:ext cx="2513965" cy="1294765"/>
            <a:chOff x="4457700" y="2933700"/>
            <a:chExt cx="2513965" cy="1294765"/>
          </a:xfrm>
        </p:grpSpPr>
        <p:sp>
          <p:nvSpPr>
            <p:cNvPr id="27" name="object 27"/>
            <p:cNvSpPr/>
            <p:nvPr/>
          </p:nvSpPr>
          <p:spPr>
            <a:xfrm>
              <a:off x="4495800" y="3999611"/>
              <a:ext cx="991235" cy="228600"/>
            </a:xfrm>
            <a:custGeom>
              <a:avLst/>
              <a:gdLst/>
              <a:ahLst/>
              <a:cxnLst/>
              <a:rect l="l" t="t" r="r" b="b"/>
              <a:pathLst>
                <a:path w="991235" h="228600">
                  <a:moveTo>
                    <a:pt x="228980" y="0"/>
                  </a:moveTo>
                  <a:lnTo>
                    <a:pt x="0" y="113664"/>
                  </a:lnTo>
                  <a:lnTo>
                    <a:pt x="228219" y="228600"/>
                  </a:lnTo>
                  <a:lnTo>
                    <a:pt x="228473" y="152393"/>
                  </a:lnTo>
                  <a:lnTo>
                    <a:pt x="190373" y="152272"/>
                  </a:lnTo>
                  <a:lnTo>
                    <a:pt x="190626" y="76072"/>
                  </a:lnTo>
                  <a:lnTo>
                    <a:pt x="228727" y="76072"/>
                  </a:lnTo>
                  <a:lnTo>
                    <a:pt x="228980" y="0"/>
                  </a:lnTo>
                  <a:close/>
                </a:path>
                <a:path w="991235" h="228600">
                  <a:moveTo>
                    <a:pt x="228726" y="76199"/>
                  </a:moveTo>
                  <a:lnTo>
                    <a:pt x="228473" y="152393"/>
                  </a:lnTo>
                  <a:lnTo>
                    <a:pt x="990473" y="154812"/>
                  </a:lnTo>
                  <a:lnTo>
                    <a:pt x="990726" y="78739"/>
                  </a:lnTo>
                  <a:lnTo>
                    <a:pt x="228726" y="76199"/>
                  </a:lnTo>
                  <a:close/>
                </a:path>
                <a:path w="991235" h="228600">
                  <a:moveTo>
                    <a:pt x="190626" y="76072"/>
                  </a:moveTo>
                  <a:lnTo>
                    <a:pt x="190373" y="152272"/>
                  </a:lnTo>
                  <a:lnTo>
                    <a:pt x="228473" y="152393"/>
                  </a:lnTo>
                  <a:lnTo>
                    <a:pt x="228726" y="76199"/>
                  </a:lnTo>
                  <a:lnTo>
                    <a:pt x="190626" y="76072"/>
                  </a:lnTo>
                  <a:close/>
                </a:path>
                <a:path w="991235" h="228600">
                  <a:moveTo>
                    <a:pt x="228727" y="76072"/>
                  </a:moveTo>
                  <a:lnTo>
                    <a:pt x="190626" y="76072"/>
                  </a:lnTo>
                  <a:lnTo>
                    <a:pt x="228726" y="76199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95800" y="2971800"/>
              <a:ext cx="2362200" cy="0"/>
            </a:xfrm>
            <a:custGeom>
              <a:avLst/>
              <a:gdLst/>
              <a:ahLst/>
              <a:cxnLst/>
              <a:rect l="l" t="t" r="r" b="b"/>
              <a:pathLst>
                <a:path w="2362200">
                  <a:moveTo>
                    <a:pt x="0" y="0"/>
                  </a:moveTo>
                  <a:lnTo>
                    <a:pt x="2362200" y="0"/>
                  </a:lnTo>
                </a:path>
              </a:pathLst>
            </a:custGeom>
            <a:ln w="76200">
              <a:solidFill>
                <a:srgbClr val="20DF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3064" y="2971673"/>
              <a:ext cx="228600" cy="382905"/>
            </a:xfrm>
            <a:custGeom>
              <a:avLst/>
              <a:gdLst/>
              <a:ahLst/>
              <a:cxnLst/>
              <a:rect l="l" t="t" r="r" b="b"/>
              <a:pathLst>
                <a:path w="228600" h="382904">
                  <a:moveTo>
                    <a:pt x="0" y="153669"/>
                  </a:moveTo>
                  <a:lnTo>
                    <a:pt x="113410" y="382650"/>
                  </a:lnTo>
                  <a:lnTo>
                    <a:pt x="209487" y="192404"/>
                  </a:lnTo>
                  <a:lnTo>
                    <a:pt x="152273" y="192404"/>
                  </a:lnTo>
                  <a:lnTo>
                    <a:pt x="76073" y="192024"/>
                  </a:lnTo>
                  <a:lnTo>
                    <a:pt x="76224" y="153966"/>
                  </a:lnTo>
                  <a:lnTo>
                    <a:pt x="0" y="153669"/>
                  </a:lnTo>
                  <a:close/>
                </a:path>
                <a:path w="228600" h="382904">
                  <a:moveTo>
                    <a:pt x="76224" y="153966"/>
                  </a:moveTo>
                  <a:lnTo>
                    <a:pt x="76073" y="192024"/>
                  </a:lnTo>
                  <a:lnTo>
                    <a:pt x="152273" y="192404"/>
                  </a:lnTo>
                  <a:lnTo>
                    <a:pt x="152424" y="154262"/>
                  </a:lnTo>
                  <a:lnTo>
                    <a:pt x="76224" y="153966"/>
                  </a:lnTo>
                  <a:close/>
                </a:path>
                <a:path w="228600" h="382904">
                  <a:moveTo>
                    <a:pt x="152424" y="154262"/>
                  </a:moveTo>
                  <a:lnTo>
                    <a:pt x="152273" y="192404"/>
                  </a:lnTo>
                  <a:lnTo>
                    <a:pt x="209487" y="192404"/>
                  </a:lnTo>
                  <a:lnTo>
                    <a:pt x="228600" y="154559"/>
                  </a:lnTo>
                  <a:lnTo>
                    <a:pt x="152424" y="154262"/>
                  </a:lnTo>
                  <a:close/>
                </a:path>
                <a:path w="228600" h="382904">
                  <a:moveTo>
                    <a:pt x="76834" y="0"/>
                  </a:moveTo>
                  <a:lnTo>
                    <a:pt x="76224" y="153966"/>
                  </a:lnTo>
                  <a:lnTo>
                    <a:pt x="152424" y="154262"/>
                  </a:lnTo>
                  <a:lnTo>
                    <a:pt x="153034" y="253"/>
                  </a:lnTo>
                  <a:lnTo>
                    <a:pt x="76834" y="0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804028" y="3761613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52209" y="5133594"/>
            <a:ext cx="329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52700" y="2247900"/>
            <a:ext cx="149225" cy="1600200"/>
            <a:chOff x="2552700" y="2247900"/>
            <a:chExt cx="149225" cy="1600200"/>
          </a:xfrm>
        </p:grpSpPr>
        <p:sp>
          <p:nvSpPr>
            <p:cNvPr id="33" name="object 33"/>
            <p:cNvSpPr/>
            <p:nvPr/>
          </p:nvSpPr>
          <p:spPr>
            <a:xfrm>
              <a:off x="2590800" y="3429000"/>
              <a:ext cx="73025" cy="381000"/>
            </a:xfrm>
            <a:custGeom>
              <a:avLst/>
              <a:gdLst/>
              <a:ahLst/>
              <a:cxnLst/>
              <a:rect l="l" t="t" r="r" b="b"/>
              <a:pathLst>
                <a:path w="73025" h="381000">
                  <a:moveTo>
                    <a:pt x="36575" y="0"/>
                  </a:moveTo>
                  <a:lnTo>
                    <a:pt x="0" y="36449"/>
                  </a:lnTo>
                  <a:lnTo>
                    <a:pt x="18287" y="36449"/>
                  </a:lnTo>
                  <a:lnTo>
                    <a:pt x="18287" y="381000"/>
                  </a:lnTo>
                  <a:lnTo>
                    <a:pt x="54737" y="381000"/>
                  </a:lnTo>
                  <a:lnTo>
                    <a:pt x="54737" y="36449"/>
                  </a:lnTo>
                  <a:lnTo>
                    <a:pt x="73025" y="3644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0800" y="3429000"/>
              <a:ext cx="73025" cy="381000"/>
            </a:xfrm>
            <a:custGeom>
              <a:avLst/>
              <a:gdLst/>
              <a:ahLst/>
              <a:cxnLst/>
              <a:rect l="l" t="t" r="r" b="b"/>
              <a:pathLst>
                <a:path w="73025" h="381000">
                  <a:moveTo>
                    <a:pt x="0" y="36449"/>
                  </a:moveTo>
                  <a:lnTo>
                    <a:pt x="36575" y="0"/>
                  </a:lnTo>
                  <a:lnTo>
                    <a:pt x="73025" y="36449"/>
                  </a:lnTo>
                  <a:lnTo>
                    <a:pt x="54737" y="36449"/>
                  </a:lnTo>
                  <a:lnTo>
                    <a:pt x="54737" y="381000"/>
                  </a:lnTo>
                  <a:lnTo>
                    <a:pt x="18287" y="381000"/>
                  </a:lnTo>
                  <a:lnTo>
                    <a:pt x="18287" y="36449"/>
                  </a:lnTo>
                  <a:lnTo>
                    <a:pt x="0" y="36449"/>
                  </a:lnTo>
                  <a:close/>
                </a:path>
              </a:pathLst>
            </a:custGeom>
            <a:ln w="76200">
              <a:solidFill>
                <a:srgbClr val="20D1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0800" y="2286000"/>
              <a:ext cx="46355" cy="328930"/>
            </a:xfrm>
            <a:custGeom>
              <a:avLst/>
              <a:gdLst/>
              <a:ahLst/>
              <a:cxnLst/>
              <a:rect l="l" t="t" r="r" b="b"/>
              <a:pathLst>
                <a:path w="46355" h="328930">
                  <a:moveTo>
                    <a:pt x="34543" y="0"/>
                  </a:moveTo>
                  <a:lnTo>
                    <a:pt x="11556" y="0"/>
                  </a:lnTo>
                  <a:lnTo>
                    <a:pt x="11556" y="305562"/>
                  </a:lnTo>
                  <a:lnTo>
                    <a:pt x="0" y="305562"/>
                  </a:lnTo>
                  <a:lnTo>
                    <a:pt x="22987" y="328549"/>
                  </a:lnTo>
                  <a:lnTo>
                    <a:pt x="46100" y="305562"/>
                  </a:lnTo>
                  <a:lnTo>
                    <a:pt x="34543" y="305562"/>
                  </a:lnTo>
                  <a:lnTo>
                    <a:pt x="34543" y="0"/>
                  </a:lnTo>
                  <a:close/>
                </a:path>
              </a:pathLst>
            </a:custGeom>
            <a:solidFill>
              <a:srgbClr val="20D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90800" y="2286000"/>
              <a:ext cx="46355" cy="328930"/>
            </a:xfrm>
            <a:custGeom>
              <a:avLst/>
              <a:gdLst/>
              <a:ahLst/>
              <a:cxnLst/>
              <a:rect l="l" t="t" r="r" b="b"/>
              <a:pathLst>
                <a:path w="46355" h="328930">
                  <a:moveTo>
                    <a:pt x="0" y="305562"/>
                  </a:moveTo>
                  <a:lnTo>
                    <a:pt x="11556" y="305562"/>
                  </a:lnTo>
                  <a:lnTo>
                    <a:pt x="11556" y="0"/>
                  </a:lnTo>
                  <a:lnTo>
                    <a:pt x="34543" y="0"/>
                  </a:lnTo>
                  <a:lnTo>
                    <a:pt x="34543" y="305562"/>
                  </a:lnTo>
                  <a:lnTo>
                    <a:pt x="46100" y="305562"/>
                  </a:lnTo>
                  <a:lnTo>
                    <a:pt x="22987" y="328549"/>
                  </a:lnTo>
                  <a:lnTo>
                    <a:pt x="0" y="305562"/>
                  </a:lnTo>
                  <a:close/>
                </a:path>
              </a:pathLst>
            </a:custGeom>
            <a:ln w="76200">
              <a:solidFill>
                <a:srgbClr val="20D1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11500" y="1735201"/>
            <a:ext cx="5435600" cy="1192530"/>
            <a:chOff x="3111500" y="1735201"/>
            <a:chExt cx="5435600" cy="1192530"/>
          </a:xfrm>
        </p:grpSpPr>
        <p:sp>
          <p:nvSpPr>
            <p:cNvPr id="3" name="object 3"/>
            <p:cNvSpPr/>
            <p:nvPr/>
          </p:nvSpPr>
          <p:spPr>
            <a:xfrm>
              <a:off x="3124200" y="1747901"/>
              <a:ext cx="5410200" cy="1166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24200" y="1747901"/>
              <a:ext cx="5410200" cy="1167130"/>
            </a:xfrm>
            <a:custGeom>
              <a:avLst/>
              <a:gdLst/>
              <a:ahLst/>
              <a:cxnLst/>
              <a:rect l="l" t="t" r="r" b="b"/>
              <a:pathLst>
                <a:path w="5410200" h="1167130">
                  <a:moveTo>
                    <a:pt x="5410200" y="194437"/>
                  </a:moveTo>
                  <a:lnTo>
                    <a:pt x="5410200" y="972312"/>
                  </a:lnTo>
                  <a:lnTo>
                    <a:pt x="5406223" y="1010410"/>
                  </a:lnTo>
                  <a:lnTo>
                    <a:pt x="5375695" y="1080129"/>
                  </a:lnTo>
                  <a:lnTo>
                    <a:pt x="5350002" y="1109726"/>
                  </a:lnTo>
                  <a:lnTo>
                    <a:pt x="5318728" y="1134066"/>
                  </a:lnTo>
                  <a:lnTo>
                    <a:pt x="5283358" y="1151953"/>
                  </a:lnTo>
                  <a:lnTo>
                    <a:pt x="5244988" y="1162982"/>
                  </a:lnTo>
                  <a:lnTo>
                    <a:pt x="5204714" y="1166749"/>
                  </a:lnTo>
                  <a:lnTo>
                    <a:pt x="5153686" y="1166749"/>
                  </a:lnTo>
                  <a:lnTo>
                    <a:pt x="5102658" y="1166749"/>
                  </a:lnTo>
                  <a:lnTo>
                    <a:pt x="5051630" y="1166749"/>
                  </a:lnTo>
                  <a:lnTo>
                    <a:pt x="5000603" y="1166749"/>
                  </a:lnTo>
                  <a:lnTo>
                    <a:pt x="4949575" y="1166749"/>
                  </a:lnTo>
                  <a:lnTo>
                    <a:pt x="4898548" y="1166749"/>
                  </a:lnTo>
                  <a:lnTo>
                    <a:pt x="4847520" y="1166749"/>
                  </a:lnTo>
                  <a:lnTo>
                    <a:pt x="4796493" y="1166749"/>
                  </a:lnTo>
                  <a:lnTo>
                    <a:pt x="4745466" y="1166749"/>
                  </a:lnTo>
                  <a:lnTo>
                    <a:pt x="4694438" y="1166749"/>
                  </a:lnTo>
                  <a:lnTo>
                    <a:pt x="4643411" y="1166749"/>
                  </a:lnTo>
                  <a:lnTo>
                    <a:pt x="4592384" y="1166749"/>
                  </a:lnTo>
                  <a:lnTo>
                    <a:pt x="4541357" y="1166749"/>
                  </a:lnTo>
                  <a:lnTo>
                    <a:pt x="4490330" y="1166749"/>
                  </a:lnTo>
                  <a:lnTo>
                    <a:pt x="4439303" y="1166749"/>
                  </a:lnTo>
                  <a:lnTo>
                    <a:pt x="4388276" y="1166749"/>
                  </a:lnTo>
                  <a:lnTo>
                    <a:pt x="4337249" y="1166749"/>
                  </a:lnTo>
                  <a:lnTo>
                    <a:pt x="4286223" y="1166749"/>
                  </a:lnTo>
                  <a:lnTo>
                    <a:pt x="4235196" y="1166749"/>
                  </a:lnTo>
                  <a:lnTo>
                    <a:pt x="4184169" y="1166749"/>
                  </a:lnTo>
                  <a:lnTo>
                    <a:pt x="4133143" y="1166749"/>
                  </a:lnTo>
                  <a:lnTo>
                    <a:pt x="4082116" y="1166749"/>
                  </a:lnTo>
                  <a:lnTo>
                    <a:pt x="4031089" y="1166749"/>
                  </a:lnTo>
                  <a:lnTo>
                    <a:pt x="3980063" y="1166749"/>
                  </a:lnTo>
                  <a:lnTo>
                    <a:pt x="3929036" y="1166749"/>
                  </a:lnTo>
                  <a:lnTo>
                    <a:pt x="3878010" y="1166749"/>
                  </a:lnTo>
                  <a:lnTo>
                    <a:pt x="3826983" y="1166749"/>
                  </a:lnTo>
                  <a:lnTo>
                    <a:pt x="3775957" y="1166749"/>
                  </a:lnTo>
                  <a:lnTo>
                    <a:pt x="3724931" y="1166749"/>
                  </a:lnTo>
                  <a:lnTo>
                    <a:pt x="3673904" y="1166749"/>
                  </a:lnTo>
                  <a:lnTo>
                    <a:pt x="3622878" y="1166749"/>
                  </a:lnTo>
                  <a:lnTo>
                    <a:pt x="3571852" y="1166749"/>
                  </a:lnTo>
                  <a:lnTo>
                    <a:pt x="3520826" y="1166749"/>
                  </a:lnTo>
                  <a:lnTo>
                    <a:pt x="3469799" y="1166749"/>
                  </a:lnTo>
                  <a:lnTo>
                    <a:pt x="3418773" y="1166749"/>
                  </a:lnTo>
                  <a:lnTo>
                    <a:pt x="3367747" y="1166749"/>
                  </a:lnTo>
                  <a:lnTo>
                    <a:pt x="3316721" y="1166749"/>
                  </a:lnTo>
                  <a:lnTo>
                    <a:pt x="3265695" y="1166749"/>
                  </a:lnTo>
                  <a:lnTo>
                    <a:pt x="3214669" y="1166749"/>
                  </a:lnTo>
                  <a:lnTo>
                    <a:pt x="3163643" y="1166749"/>
                  </a:lnTo>
                  <a:lnTo>
                    <a:pt x="3112617" y="1166749"/>
                  </a:lnTo>
                  <a:lnTo>
                    <a:pt x="3061591" y="1166749"/>
                  </a:lnTo>
                  <a:lnTo>
                    <a:pt x="3010565" y="1166749"/>
                  </a:lnTo>
                  <a:lnTo>
                    <a:pt x="2959538" y="1166749"/>
                  </a:lnTo>
                  <a:lnTo>
                    <a:pt x="2908512" y="1166749"/>
                  </a:lnTo>
                  <a:lnTo>
                    <a:pt x="2857486" y="1166749"/>
                  </a:lnTo>
                  <a:lnTo>
                    <a:pt x="2806460" y="1166749"/>
                  </a:lnTo>
                  <a:lnTo>
                    <a:pt x="2755434" y="1166749"/>
                  </a:lnTo>
                  <a:lnTo>
                    <a:pt x="2704408" y="1166749"/>
                  </a:lnTo>
                  <a:lnTo>
                    <a:pt x="2653382" y="1166749"/>
                  </a:lnTo>
                  <a:lnTo>
                    <a:pt x="2602357" y="1166749"/>
                  </a:lnTo>
                  <a:lnTo>
                    <a:pt x="2551331" y="1166749"/>
                  </a:lnTo>
                  <a:lnTo>
                    <a:pt x="2500305" y="1166749"/>
                  </a:lnTo>
                  <a:lnTo>
                    <a:pt x="2449279" y="1166749"/>
                  </a:lnTo>
                  <a:lnTo>
                    <a:pt x="2398253" y="1166749"/>
                  </a:lnTo>
                  <a:lnTo>
                    <a:pt x="2347227" y="1166749"/>
                  </a:lnTo>
                  <a:lnTo>
                    <a:pt x="2296201" y="1166749"/>
                  </a:lnTo>
                  <a:lnTo>
                    <a:pt x="2245175" y="1166749"/>
                  </a:lnTo>
                  <a:lnTo>
                    <a:pt x="2194148" y="1166749"/>
                  </a:lnTo>
                  <a:lnTo>
                    <a:pt x="2143122" y="1166749"/>
                  </a:lnTo>
                  <a:lnTo>
                    <a:pt x="2092096" y="1166749"/>
                  </a:lnTo>
                  <a:lnTo>
                    <a:pt x="2041070" y="1166749"/>
                  </a:lnTo>
                  <a:lnTo>
                    <a:pt x="1990044" y="1166749"/>
                  </a:lnTo>
                  <a:lnTo>
                    <a:pt x="1939018" y="1166749"/>
                  </a:lnTo>
                  <a:lnTo>
                    <a:pt x="1887992" y="1166749"/>
                  </a:lnTo>
                  <a:lnTo>
                    <a:pt x="1836966" y="1166749"/>
                  </a:lnTo>
                  <a:lnTo>
                    <a:pt x="1785940" y="1166749"/>
                  </a:lnTo>
                  <a:lnTo>
                    <a:pt x="1734914" y="1166749"/>
                  </a:lnTo>
                  <a:lnTo>
                    <a:pt x="1683887" y="1166749"/>
                  </a:lnTo>
                  <a:lnTo>
                    <a:pt x="1632861" y="1166749"/>
                  </a:lnTo>
                  <a:lnTo>
                    <a:pt x="1581835" y="1166749"/>
                  </a:lnTo>
                  <a:lnTo>
                    <a:pt x="1530809" y="1166749"/>
                  </a:lnTo>
                  <a:lnTo>
                    <a:pt x="1479782" y="1166749"/>
                  </a:lnTo>
                  <a:lnTo>
                    <a:pt x="1428756" y="1166749"/>
                  </a:lnTo>
                  <a:lnTo>
                    <a:pt x="1377730" y="1166749"/>
                  </a:lnTo>
                  <a:lnTo>
                    <a:pt x="1326703" y="1166749"/>
                  </a:lnTo>
                  <a:lnTo>
                    <a:pt x="1275677" y="1166749"/>
                  </a:lnTo>
                  <a:lnTo>
                    <a:pt x="1224650" y="1166749"/>
                  </a:lnTo>
                  <a:lnTo>
                    <a:pt x="1173624" y="1166749"/>
                  </a:lnTo>
                  <a:lnTo>
                    <a:pt x="1122597" y="1166749"/>
                  </a:lnTo>
                  <a:lnTo>
                    <a:pt x="1071570" y="1166749"/>
                  </a:lnTo>
                  <a:lnTo>
                    <a:pt x="1020544" y="1166749"/>
                  </a:lnTo>
                  <a:lnTo>
                    <a:pt x="969517" y="1166749"/>
                  </a:lnTo>
                  <a:lnTo>
                    <a:pt x="918490" y="1166749"/>
                  </a:lnTo>
                  <a:lnTo>
                    <a:pt x="867464" y="1166749"/>
                  </a:lnTo>
                  <a:lnTo>
                    <a:pt x="816437" y="1166749"/>
                  </a:lnTo>
                  <a:lnTo>
                    <a:pt x="765410" y="1166749"/>
                  </a:lnTo>
                  <a:lnTo>
                    <a:pt x="714383" y="1166749"/>
                  </a:lnTo>
                  <a:lnTo>
                    <a:pt x="663356" y="1166749"/>
                  </a:lnTo>
                  <a:lnTo>
                    <a:pt x="612329" y="1166749"/>
                  </a:lnTo>
                  <a:lnTo>
                    <a:pt x="561302" y="1166749"/>
                  </a:lnTo>
                  <a:lnTo>
                    <a:pt x="510275" y="1166749"/>
                  </a:lnTo>
                  <a:lnTo>
                    <a:pt x="459247" y="1166749"/>
                  </a:lnTo>
                  <a:lnTo>
                    <a:pt x="408220" y="1166749"/>
                  </a:lnTo>
                  <a:lnTo>
                    <a:pt x="357193" y="1166749"/>
                  </a:lnTo>
                  <a:lnTo>
                    <a:pt x="306165" y="1166749"/>
                  </a:lnTo>
                  <a:lnTo>
                    <a:pt x="255138" y="1166749"/>
                  </a:lnTo>
                  <a:lnTo>
                    <a:pt x="204110" y="1166749"/>
                  </a:lnTo>
                  <a:lnTo>
                    <a:pt x="153083" y="1166749"/>
                  </a:lnTo>
                  <a:lnTo>
                    <a:pt x="102055" y="1166749"/>
                  </a:lnTo>
                  <a:lnTo>
                    <a:pt x="51027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204714" y="0"/>
                  </a:lnTo>
                  <a:lnTo>
                    <a:pt x="5244988" y="3764"/>
                  </a:lnTo>
                  <a:lnTo>
                    <a:pt x="5283358" y="14779"/>
                  </a:lnTo>
                  <a:lnTo>
                    <a:pt x="5318728" y="32629"/>
                  </a:lnTo>
                  <a:lnTo>
                    <a:pt x="5350002" y="56896"/>
                  </a:lnTo>
                  <a:lnTo>
                    <a:pt x="5375695" y="86512"/>
                  </a:lnTo>
                  <a:lnTo>
                    <a:pt x="5394579" y="119999"/>
                  </a:lnTo>
                  <a:lnTo>
                    <a:pt x="5406223" y="156319"/>
                  </a:lnTo>
                  <a:lnTo>
                    <a:pt x="5410200" y="194437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76777" y="1764284"/>
            <a:ext cx="51403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Kỹ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giao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tiếp và 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của các thành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viên 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cung cấp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nhận phản</a:t>
            </a:r>
            <a:r>
              <a:rPr sz="18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hồi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 hệ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hiệu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616200" cy="1484630"/>
            <a:chOff x="520700" y="1589150"/>
            <a:chExt cx="2616200" cy="148463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30">
                  <a:moveTo>
                    <a:pt x="2372106" y="0"/>
                  </a:moveTo>
                  <a:lnTo>
                    <a:pt x="218655" y="0"/>
                  </a:lnTo>
                  <a:lnTo>
                    <a:pt x="175801" y="4700"/>
                  </a:lnTo>
                  <a:lnTo>
                    <a:pt x="134983" y="18462"/>
                  </a:lnTo>
                  <a:lnTo>
                    <a:pt x="97349" y="40772"/>
                  </a:lnTo>
                  <a:lnTo>
                    <a:pt x="64046" y="71120"/>
                  </a:lnTo>
                  <a:lnTo>
                    <a:pt x="36738" y="108150"/>
                  </a:lnTo>
                  <a:lnTo>
                    <a:pt x="16644" y="150002"/>
                  </a:lnTo>
                  <a:lnTo>
                    <a:pt x="4240" y="195403"/>
                  </a:lnTo>
                  <a:lnTo>
                    <a:pt x="0" y="243077"/>
                  </a:lnTo>
                  <a:lnTo>
                    <a:pt x="0" y="1215644"/>
                  </a:lnTo>
                  <a:lnTo>
                    <a:pt x="4240" y="1263318"/>
                  </a:lnTo>
                  <a:lnTo>
                    <a:pt x="16644" y="1308719"/>
                  </a:lnTo>
                  <a:lnTo>
                    <a:pt x="36738" y="1350571"/>
                  </a:lnTo>
                  <a:lnTo>
                    <a:pt x="64046" y="1387602"/>
                  </a:lnTo>
                  <a:lnTo>
                    <a:pt x="97349" y="1417968"/>
                  </a:lnTo>
                  <a:lnTo>
                    <a:pt x="134983" y="1440322"/>
                  </a:lnTo>
                  <a:lnTo>
                    <a:pt x="175801" y="1454128"/>
                  </a:lnTo>
                  <a:lnTo>
                    <a:pt x="218655" y="1458849"/>
                  </a:lnTo>
                  <a:lnTo>
                    <a:pt x="2372106" y="1458849"/>
                  </a:lnTo>
                  <a:lnTo>
                    <a:pt x="2414992" y="1454128"/>
                  </a:lnTo>
                  <a:lnTo>
                    <a:pt x="2455830" y="1440322"/>
                  </a:lnTo>
                  <a:lnTo>
                    <a:pt x="2493478" y="1417968"/>
                  </a:lnTo>
                  <a:lnTo>
                    <a:pt x="2526792" y="1387602"/>
                  </a:lnTo>
                  <a:lnTo>
                    <a:pt x="2554098" y="1350571"/>
                  </a:lnTo>
                  <a:lnTo>
                    <a:pt x="2574178" y="1308719"/>
                  </a:lnTo>
                  <a:lnTo>
                    <a:pt x="2586567" y="1263318"/>
                  </a:lnTo>
                  <a:lnTo>
                    <a:pt x="2590800" y="1215644"/>
                  </a:lnTo>
                  <a:lnTo>
                    <a:pt x="2590800" y="243077"/>
                  </a:lnTo>
                  <a:lnTo>
                    <a:pt x="2586567" y="195403"/>
                  </a:lnTo>
                  <a:lnTo>
                    <a:pt x="2574178" y="150002"/>
                  </a:lnTo>
                  <a:lnTo>
                    <a:pt x="2554098" y="108150"/>
                  </a:lnTo>
                  <a:lnTo>
                    <a:pt x="2526792" y="71120"/>
                  </a:lnTo>
                  <a:lnTo>
                    <a:pt x="2493478" y="40772"/>
                  </a:lnTo>
                  <a:lnTo>
                    <a:pt x="2455830" y="18462"/>
                  </a:lnTo>
                  <a:lnTo>
                    <a:pt x="2414992" y="4700"/>
                  </a:lnTo>
                  <a:lnTo>
                    <a:pt x="2372106" y="0"/>
                  </a:lnTo>
                  <a:close/>
                </a:path>
              </a:pathLst>
            </a:custGeom>
            <a:solidFill>
              <a:srgbClr val="004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30">
                  <a:moveTo>
                    <a:pt x="0" y="243077"/>
                  </a:moveTo>
                  <a:lnTo>
                    <a:pt x="4240" y="195403"/>
                  </a:lnTo>
                  <a:lnTo>
                    <a:pt x="16644" y="150002"/>
                  </a:lnTo>
                  <a:lnTo>
                    <a:pt x="36738" y="108150"/>
                  </a:lnTo>
                  <a:lnTo>
                    <a:pt x="64046" y="71120"/>
                  </a:lnTo>
                  <a:lnTo>
                    <a:pt x="97349" y="40772"/>
                  </a:lnTo>
                  <a:lnTo>
                    <a:pt x="134983" y="18462"/>
                  </a:lnTo>
                  <a:lnTo>
                    <a:pt x="175801" y="4700"/>
                  </a:lnTo>
                  <a:lnTo>
                    <a:pt x="218655" y="0"/>
                  </a:lnTo>
                  <a:lnTo>
                    <a:pt x="2372106" y="0"/>
                  </a:lnTo>
                  <a:lnTo>
                    <a:pt x="2414992" y="4700"/>
                  </a:lnTo>
                  <a:lnTo>
                    <a:pt x="2455830" y="18462"/>
                  </a:lnTo>
                  <a:lnTo>
                    <a:pt x="2493478" y="40772"/>
                  </a:lnTo>
                  <a:lnTo>
                    <a:pt x="2526792" y="71120"/>
                  </a:lnTo>
                  <a:lnTo>
                    <a:pt x="2554098" y="108150"/>
                  </a:lnTo>
                  <a:lnTo>
                    <a:pt x="2574178" y="150002"/>
                  </a:lnTo>
                  <a:lnTo>
                    <a:pt x="2586567" y="195403"/>
                  </a:lnTo>
                  <a:lnTo>
                    <a:pt x="2590800" y="243077"/>
                  </a:lnTo>
                  <a:lnTo>
                    <a:pt x="2590800" y="1215644"/>
                  </a:lnTo>
                  <a:lnTo>
                    <a:pt x="2586567" y="1263318"/>
                  </a:lnTo>
                  <a:lnTo>
                    <a:pt x="2574178" y="1308719"/>
                  </a:lnTo>
                  <a:lnTo>
                    <a:pt x="2554098" y="1350571"/>
                  </a:lnTo>
                  <a:lnTo>
                    <a:pt x="2526792" y="1387602"/>
                  </a:lnTo>
                  <a:lnTo>
                    <a:pt x="2493478" y="1417968"/>
                  </a:lnTo>
                  <a:lnTo>
                    <a:pt x="2455830" y="1440322"/>
                  </a:lnTo>
                  <a:lnTo>
                    <a:pt x="2414992" y="1454128"/>
                  </a:lnTo>
                  <a:lnTo>
                    <a:pt x="2372106" y="1458849"/>
                  </a:lnTo>
                  <a:lnTo>
                    <a:pt x="218655" y="1458849"/>
                  </a:lnTo>
                  <a:lnTo>
                    <a:pt x="175801" y="1454128"/>
                  </a:lnTo>
                  <a:lnTo>
                    <a:pt x="134983" y="1440322"/>
                  </a:lnTo>
                  <a:lnTo>
                    <a:pt x="97349" y="1417968"/>
                  </a:lnTo>
                  <a:lnTo>
                    <a:pt x="64046" y="1387602"/>
                  </a:lnTo>
                  <a:lnTo>
                    <a:pt x="36738" y="1350571"/>
                  </a:lnTo>
                  <a:lnTo>
                    <a:pt x="16644" y="1308719"/>
                  </a:lnTo>
                  <a:lnTo>
                    <a:pt x="4240" y="1263318"/>
                  </a:lnTo>
                  <a:lnTo>
                    <a:pt x="0" y="1215644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54074" y="2091944"/>
            <a:ext cx="13500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11500" y="3187700"/>
            <a:ext cx="5435600" cy="1271905"/>
            <a:chOff x="3111500" y="3187700"/>
            <a:chExt cx="5435600" cy="1271905"/>
          </a:xfrm>
        </p:grpSpPr>
        <p:sp>
          <p:nvSpPr>
            <p:cNvPr id="11" name="object 11"/>
            <p:cNvSpPr/>
            <p:nvPr/>
          </p:nvSpPr>
          <p:spPr>
            <a:xfrm>
              <a:off x="3124200" y="3200400"/>
              <a:ext cx="5410200" cy="1246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4200" y="3200400"/>
              <a:ext cx="5410200" cy="1246505"/>
            </a:xfrm>
            <a:custGeom>
              <a:avLst/>
              <a:gdLst/>
              <a:ahLst/>
              <a:cxnLst/>
              <a:rect l="l" t="t" r="r" b="b"/>
              <a:pathLst>
                <a:path w="5410200" h="1246504">
                  <a:moveTo>
                    <a:pt x="5410200" y="207645"/>
                  </a:moveTo>
                  <a:lnTo>
                    <a:pt x="5410200" y="1038479"/>
                  </a:lnTo>
                  <a:lnTo>
                    <a:pt x="5406223" y="1079206"/>
                  </a:lnTo>
                  <a:lnTo>
                    <a:pt x="5394579" y="1117981"/>
                  </a:lnTo>
                  <a:lnTo>
                    <a:pt x="5375695" y="1153707"/>
                  </a:lnTo>
                  <a:lnTo>
                    <a:pt x="5350002" y="1185291"/>
                  </a:lnTo>
                  <a:lnTo>
                    <a:pt x="5318728" y="1211244"/>
                  </a:lnTo>
                  <a:lnTo>
                    <a:pt x="5283358" y="1230328"/>
                  </a:lnTo>
                  <a:lnTo>
                    <a:pt x="5244988" y="1242101"/>
                  </a:lnTo>
                  <a:lnTo>
                    <a:pt x="5204714" y="1246124"/>
                  </a:lnTo>
                  <a:lnTo>
                    <a:pt x="5153686" y="1246124"/>
                  </a:lnTo>
                  <a:lnTo>
                    <a:pt x="5102658" y="1246124"/>
                  </a:lnTo>
                  <a:lnTo>
                    <a:pt x="5051630" y="1246124"/>
                  </a:lnTo>
                  <a:lnTo>
                    <a:pt x="5000603" y="1246124"/>
                  </a:lnTo>
                  <a:lnTo>
                    <a:pt x="4949575" y="1246124"/>
                  </a:lnTo>
                  <a:lnTo>
                    <a:pt x="4898548" y="1246124"/>
                  </a:lnTo>
                  <a:lnTo>
                    <a:pt x="4847520" y="1246124"/>
                  </a:lnTo>
                  <a:lnTo>
                    <a:pt x="4796493" y="1246124"/>
                  </a:lnTo>
                  <a:lnTo>
                    <a:pt x="4745466" y="1246124"/>
                  </a:lnTo>
                  <a:lnTo>
                    <a:pt x="4694438" y="1246124"/>
                  </a:lnTo>
                  <a:lnTo>
                    <a:pt x="4643411" y="1246124"/>
                  </a:lnTo>
                  <a:lnTo>
                    <a:pt x="4592384" y="1246124"/>
                  </a:lnTo>
                  <a:lnTo>
                    <a:pt x="4541357" y="1246124"/>
                  </a:lnTo>
                  <a:lnTo>
                    <a:pt x="4490330" y="1246124"/>
                  </a:lnTo>
                  <a:lnTo>
                    <a:pt x="4439303" y="1246124"/>
                  </a:lnTo>
                  <a:lnTo>
                    <a:pt x="4388276" y="1246124"/>
                  </a:lnTo>
                  <a:lnTo>
                    <a:pt x="4337249" y="1246124"/>
                  </a:lnTo>
                  <a:lnTo>
                    <a:pt x="4286223" y="1246124"/>
                  </a:lnTo>
                  <a:lnTo>
                    <a:pt x="4235196" y="1246124"/>
                  </a:lnTo>
                  <a:lnTo>
                    <a:pt x="4184169" y="1246124"/>
                  </a:lnTo>
                  <a:lnTo>
                    <a:pt x="4133143" y="1246124"/>
                  </a:lnTo>
                  <a:lnTo>
                    <a:pt x="4082116" y="1246124"/>
                  </a:lnTo>
                  <a:lnTo>
                    <a:pt x="4031089" y="1246124"/>
                  </a:lnTo>
                  <a:lnTo>
                    <a:pt x="3980063" y="1246124"/>
                  </a:lnTo>
                  <a:lnTo>
                    <a:pt x="3929036" y="1246124"/>
                  </a:lnTo>
                  <a:lnTo>
                    <a:pt x="3878010" y="1246124"/>
                  </a:lnTo>
                  <a:lnTo>
                    <a:pt x="3826983" y="1246124"/>
                  </a:lnTo>
                  <a:lnTo>
                    <a:pt x="3775957" y="1246124"/>
                  </a:lnTo>
                  <a:lnTo>
                    <a:pt x="3724931" y="1246124"/>
                  </a:lnTo>
                  <a:lnTo>
                    <a:pt x="3673904" y="1246124"/>
                  </a:lnTo>
                  <a:lnTo>
                    <a:pt x="3622878" y="1246124"/>
                  </a:lnTo>
                  <a:lnTo>
                    <a:pt x="3571852" y="1246124"/>
                  </a:lnTo>
                  <a:lnTo>
                    <a:pt x="3520826" y="1246124"/>
                  </a:lnTo>
                  <a:lnTo>
                    <a:pt x="3469799" y="1246124"/>
                  </a:lnTo>
                  <a:lnTo>
                    <a:pt x="3418773" y="1246124"/>
                  </a:lnTo>
                  <a:lnTo>
                    <a:pt x="3367747" y="1246124"/>
                  </a:lnTo>
                  <a:lnTo>
                    <a:pt x="3316721" y="1246124"/>
                  </a:lnTo>
                  <a:lnTo>
                    <a:pt x="3265695" y="1246124"/>
                  </a:lnTo>
                  <a:lnTo>
                    <a:pt x="3214669" y="1246124"/>
                  </a:lnTo>
                  <a:lnTo>
                    <a:pt x="3163643" y="1246124"/>
                  </a:lnTo>
                  <a:lnTo>
                    <a:pt x="3112617" y="1246124"/>
                  </a:lnTo>
                  <a:lnTo>
                    <a:pt x="3061591" y="1246124"/>
                  </a:lnTo>
                  <a:lnTo>
                    <a:pt x="3010565" y="1246124"/>
                  </a:lnTo>
                  <a:lnTo>
                    <a:pt x="2959538" y="1246124"/>
                  </a:lnTo>
                  <a:lnTo>
                    <a:pt x="2908512" y="1246124"/>
                  </a:lnTo>
                  <a:lnTo>
                    <a:pt x="2857486" y="1246124"/>
                  </a:lnTo>
                  <a:lnTo>
                    <a:pt x="2806460" y="1246124"/>
                  </a:lnTo>
                  <a:lnTo>
                    <a:pt x="2755434" y="1246124"/>
                  </a:lnTo>
                  <a:lnTo>
                    <a:pt x="2704408" y="1246124"/>
                  </a:lnTo>
                  <a:lnTo>
                    <a:pt x="2653382" y="1246124"/>
                  </a:lnTo>
                  <a:lnTo>
                    <a:pt x="2602357" y="1246124"/>
                  </a:lnTo>
                  <a:lnTo>
                    <a:pt x="2551331" y="1246124"/>
                  </a:lnTo>
                  <a:lnTo>
                    <a:pt x="2500305" y="1246124"/>
                  </a:lnTo>
                  <a:lnTo>
                    <a:pt x="2449279" y="1246124"/>
                  </a:lnTo>
                  <a:lnTo>
                    <a:pt x="2398253" y="1246124"/>
                  </a:lnTo>
                  <a:lnTo>
                    <a:pt x="2347227" y="1246124"/>
                  </a:lnTo>
                  <a:lnTo>
                    <a:pt x="2296201" y="1246124"/>
                  </a:lnTo>
                  <a:lnTo>
                    <a:pt x="2245175" y="1246124"/>
                  </a:lnTo>
                  <a:lnTo>
                    <a:pt x="2194148" y="1246124"/>
                  </a:lnTo>
                  <a:lnTo>
                    <a:pt x="2143122" y="1246124"/>
                  </a:lnTo>
                  <a:lnTo>
                    <a:pt x="2092096" y="1246124"/>
                  </a:lnTo>
                  <a:lnTo>
                    <a:pt x="2041070" y="1246124"/>
                  </a:lnTo>
                  <a:lnTo>
                    <a:pt x="1990044" y="1246124"/>
                  </a:lnTo>
                  <a:lnTo>
                    <a:pt x="1939018" y="1246124"/>
                  </a:lnTo>
                  <a:lnTo>
                    <a:pt x="1887992" y="1246124"/>
                  </a:lnTo>
                  <a:lnTo>
                    <a:pt x="1836966" y="1246124"/>
                  </a:lnTo>
                  <a:lnTo>
                    <a:pt x="1785940" y="1246124"/>
                  </a:lnTo>
                  <a:lnTo>
                    <a:pt x="1734914" y="1246124"/>
                  </a:lnTo>
                  <a:lnTo>
                    <a:pt x="1683887" y="1246124"/>
                  </a:lnTo>
                  <a:lnTo>
                    <a:pt x="1632861" y="1246124"/>
                  </a:lnTo>
                  <a:lnTo>
                    <a:pt x="1581835" y="1246124"/>
                  </a:lnTo>
                  <a:lnTo>
                    <a:pt x="1530809" y="1246124"/>
                  </a:lnTo>
                  <a:lnTo>
                    <a:pt x="1479782" y="1246124"/>
                  </a:lnTo>
                  <a:lnTo>
                    <a:pt x="1428756" y="1246124"/>
                  </a:lnTo>
                  <a:lnTo>
                    <a:pt x="1377730" y="1246124"/>
                  </a:lnTo>
                  <a:lnTo>
                    <a:pt x="1326703" y="1246124"/>
                  </a:lnTo>
                  <a:lnTo>
                    <a:pt x="1275677" y="1246124"/>
                  </a:lnTo>
                  <a:lnTo>
                    <a:pt x="1224650" y="1246124"/>
                  </a:lnTo>
                  <a:lnTo>
                    <a:pt x="1173624" y="1246124"/>
                  </a:lnTo>
                  <a:lnTo>
                    <a:pt x="1122597" y="1246124"/>
                  </a:lnTo>
                  <a:lnTo>
                    <a:pt x="1071570" y="1246124"/>
                  </a:lnTo>
                  <a:lnTo>
                    <a:pt x="1020544" y="1246124"/>
                  </a:lnTo>
                  <a:lnTo>
                    <a:pt x="969517" y="1246124"/>
                  </a:lnTo>
                  <a:lnTo>
                    <a:pt x="918490" y="1246124"/>
                  </a:lnTo>
                  <a:lnTo>
                    <a:pt x="867464" y="1246124"/>
                  </a:lnTo>
                  <a:lnTo>
                    <a:pt x="816437" y="1246124"/>
                  </a:lnTo>
                  <a:lnTo>
                    <a:pt x="765410" y="1246124"/>
                  </a:lnTo>
                  <a:lnTo>
                    <a:pt x="714383" y="1246124"/>
                  </a:lnTo>
                  <a:lnTo>
                    <a:pt x="663356" y="1246124"/>
                  </a:lnTo>
                  <a:lnTo>
                    <a:pt x="612329" y="1246124"/>
                  </a:lnTo>
                  <a:lnTo>
                    <a:pt x="561302" y="1246124"/>
                  </a:lnTo>
                  <a:lnTo>
                    <a:pt x="510275" y="1246124"/>
                  </a:lnTo>
                  <a:lnTo>
                    <a:pt x="459247" y="1246124"/>
                  </a:lnTo>
                  <a:lnTo>
                    <a:pt x="408220" y="1246124"/>
                  </a:lnTo>
                  <a:lnTo>
                    <a:pt x="357193" y="1246124"/>
                  </a:lnTo>
                  <a:lnTo>
                    <a:pt x="306165" y="1246124"/>
                  </a:lnTo>
                  <a:lnTo>
                    <a:pt x="255138" y="1246124"/>
                  </a:lnTo>
                  <a:lnTo>
                    <a:pt x="204110" y="1246124"/>
                  </a:lnTo>
                  <a:lnTo>
                    <a:pt x="153083" y="1246124"/>
                  </a:lnTo>
                  <a:lnTo>
                    <a:pt x="102055" y="1246124"/>
                  </a:lnTo>
                  <a:lnTo>
                    <a:pt x="51027" y="1246124"/>
                  </a:lnTo>
                  <a:lnTo>
                    <a:pt x="0" y="1246124"/>
                  </a:lnTo>
                  <a:lnTo>
                    <a:pt x="0" y="0"/>
                  </a:lnTo>
                  <a:lnTo>
                    <a:pt x="5204714" y="0"/>
                  </a:lnTo>
                  <a:lnTo>
                    <a:pt x="5244988" y="4022"/>
                  </a:lnTo>
                  <a:lnTo>
                    <a:pt x="5283358" y="15795"/>
                  </a:lnTo>
                  <a:lnTo>
                    <a:pt x="5318728" y="34879"/>
                  </a:lnTo>
                  <a:lnTo>
                    <a:pt x="5350002" y="60833"/>
                  </a:lnTo>
                  <a:lnTo>
                    <a:pt x="5375695" y="92487"/>
                  </a:lnTo>
                  <a:lnTo>
                    <a:pt x="5394579" y="128238"/>
                  </a:lnTo>
                  <a:lnTo>
                    <a:pt x="5406223" y="166989"/>
                  </a:lnTo>
                  <a:lnTo>
                    <a:pt x="5410200" y="207645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76777" y="3256915"/>
            <a:ext cx="51504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0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Cần phải biết ai đã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thực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hiện những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đổi,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khi 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tại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sao. Hệ thống quản lý nội dung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dõi 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báo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 liệu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thành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viên có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quyền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đặc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quyền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nhau.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616200" cy="1484630"/>
            <a:chOff x="520700" y="3121025"/>
            <a:chExt cx="2616200" cy="1484630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2372106" y="0"/>
                  </a:moveTo>
                  <a:lnTo>
                    <a:pt x="218655" y="0"/>
                  </a:lnTo>
                  <a:lnTo>
                    <a:pt x="175801" y="4720"/>
                  </a:lnTo>
                  <a:lnTo>
                    <a:pt x="134983" y="18526"/>
                  </a:lnTo>
                  <a:lnTo>
                    <a:pt x="97349" y="40880"/>
                  </a:lnTo>
                  <a:lnTo>
                    <a:pt x="64046" y="71247"/>
                  </a:lnTo>
                  <a:lnTo>
                    <a:pt x="36738" y="108277"/>
                  </a:lnTo>
                  <a:lnTo>
                    <a:pt x="16644" y="150129"/>
                  </a:lnTo>
                  <a:lnTo>
                    <a:pt x="4240" y="195530"/>
                  </a:lnTo>
                  <a:lnTo>
                    <a:pt x="0" y="243204"/>
                  </a:lnTo>
                  <a:lnTo>
                    <a:pt x="0" y="1215770"/>
                  </a:lnTo>
                  <a:lnTo>
                    <a:pt x="4240" y="1263445"/>
                  </a:lnTo>
                  <a:lnTo>
                    <a:pt x="16644" y="1308846"/>
                  </a:lnTo>
                  <a:lnTo>
                    <a:pt x="36738" y="1350698"/>
                  </a:lnTo>
                  <a:lnTo>
                    <a:pt x="64046" y="1387729"/>
                  </a:lnTo>
                  <a:lnTo>
                    <a:pt x="97349" y="1418076"/>
                  </a:lnTo>
                  <a:lnTo>
                    <a:pt x="134983" y="1440386"/>
                  </a:lnTo>
                  <a:lnTo>
                    <a:pt x="175801" y="1454148"/>
                  </a:lnTo>
                  <a:lnTo>
                    <a:pt x="218655" y="1458849"/>
                  </a:lnTo>
                  <a:lnTo>
                    <a:pt x="2372106" y="1458849"/>
                  </a:lnTo>
                  <a:lnTo>
                    <a:pt x="2414992" y="1454148"/>
                  </a:lnTo>
                  <a:lnTo>
                    <a:pt x="2455830" y="1440386"/>
                  </a:lnTo>
                  <a:lnTo>
                    <a:pt x="2493478" y="1418076"/>
                  </a:lnTo>
                  <a:lnTo>
                    <a:pt x="2526792" y="1387729"/>
                  </a:lnTo>
                  <a:lnTo>
                    <a:pt x="2554098" y="1350698"/>
                  </a:lnTo>
                  <a:lnTo>
                    <a:pt x="2574178" y="1308846"/>
                  </a:lnTo>
                  <a:lnTo>
                    <a:pt x="2586567" y="1263445"/>
                  </a:lnTo>
                  <a:lnTo>
                    <a:pt x="2590800" y="1215770"/>
                  </a:lnTo>
                  <a:lnTo>
                    <a:pt x="2590800" y="243204"/>
                  </a:lnTo>
                  <a:lnTo>
                    <a:pt x="2586567" y="195530"/>
                  </a:lnTo>
                  <a:lnTo>
                    <a:pt x="2574178" y="150129"/>
                  </a:lnTo>
                  <a:lnTo>
                    <a:pt x="2554098" y="108277"/>
                  </a:lnTo>
                  <a:lnTo>
                    <a:pt x="2526792" y="71247"/>
                  </a:lnTo>
                  <a:lnTo>
                    <a:pt x="2493478" y="40880"/>
                  </a:lnTo>
                  <a:lnTo>
                    <a:pt x="2455830" y="18526"/>
                  </a:lnTo>
                  <a:lnTo>
                    <a:pt x="2414992" y="4720"/>
                  </a:lnTo>
                  <a:lnTo>
                    <a:pt x="2372106" y="0"/>
                  </a:lnTo>
                  <a:close/>
                </a:path>
              </a:pathLst>
            </a:custGeom>
            <a:solidFill>
              <a:srgbClr val="004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0" y="243204"/>
                  </a:moveTo>
                  <a:lnTo>
                    <a:pt x="4240" y="195530"/>
                  </a:lnTo>
                  <a:lnTo>
                    <a:pt x="16644" y="150129"/>
                  </a:lnTo>
                  <a:lnTo>
                    <a:pt x="36738" y="108277"/>
                  </a:lnTo>
                  <a:lnTo>
                    <a:pt x="64046" y="71247"/>
                  </a:lnTo>
                  <a:lnTo>
                    <a:pt x="97349" y="40880"/>
                  </a:lnTo>
                  <a:lnTo>
                    <a:pt x="134983" y="18526"/>
                  </a:lnTo>
                  <a:lnTo>
                    <a:pt x="175801" y="4720"/>
                  </a:lnTo>
                  <a:lnTo>
                    <a:pt x="218655" y="0"/>
                  </a:lnTo>
                  <a:lnTo>
                    <a:pt x="2372106" y="0"/>
                  </a:lnTo>
                  <a:lnTo>
                    <a:pt x="2414992" y="4720"/>
                  </a:lnTo>
                  <a:lnTo>
                    <a:pt x="2455830" y="18526"/>
                  </a:lnTo>
                  <a:lnTo>
                    <a:pt x="2493478" y="40880"/>
                  </a:lnTo>
                  <a:lnTo>
                    <a:pt x="2526792" y="71247"/>
                  </a:lnTo>
                  <a:lnTo>
                    <a:pt x="2554098" y="108277"/>
                  </a:lnTo>
                  <a:lnTo>
                    <a:pt x="2574178" y="150129"/>
                  </a:lnTo>
                  <a:lnTo>
                    <a:pt x="2586567" y="195530"/>
                  </a:lnTo>
                  <a:lnTo>
                    <a:pt x="2590800" y="243204"/>
                  </a:lnTo>
                  <a:lnTo>
                    <a:pt x="2590800" y="1215770"/>
                  </a:lnTo>
                  <a:lnTo>
                    <a:pt x="2586567" y="1263445"/>
                  </a:lnTo>
                  <a:lnTo>
                    <a:pt x="2574178" y="1308846"/>
                  </a:lnTo>
                  <a:lnTo>
                    <a:pt x="2554098" y="1350698"/>
                  </a:lnTo>
                  <a:lnTo>
                    <a:pt x="2526792" y="1387729"/>
                  </a:lnTo>
                  <a:lnTo>
                    <a:pt x="2493478" y="1418076"/>
                  </a:lnTo>
                  <a:lnTo>
                    <a:pt x="2455830" y="1440386"/>
                  </a:lnTo>
                  <a:lnTo>
                    <a:pt x="2414992" y="1454148"/>
                  </a:lnTo>
                  <a:lnTo>
                    <a:pt x="2372106" y="1458849"/>
                  </a:lnTo>
                  <a:lnTo>
                    <a:pt x="218655" y="1458849"/>
                  </a:lnTo>
                  <a:lnTo>
                    <a:pt x="175801" y="1454148"/>
                  </a:lnTo>
                  <a:lnTo>
                    <a:pt x="134983" y="1440386"/>
                  </a:lnTo>
                  <a:lnTo>
                    <a:pt x="97349" y="1418076"/>
                  </a:lnTo>
                  <a:lnTo>
                    <a:pt x="64046" y="1387729"/>
                  </a:lnTo>
                  <a:lnTo>
                    <a:pt x="36738" y="1350698"/>
                  </a:lnTo>
                  <a:lnTo>
                    <a:pt x="16644" y="1308846"/>
                  </a:lnTo>
                  <a:lnTo>
                    <a:pt x="4240" y="1263445"/>
                  </a:lnTo>
                  <a:lnTo>
                    <a:pt x="0" y="1215770"/>
                  </a:lnTo>
                  <a:lnTo>
                    <a:pt x="0" y="2432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80896" y="3278225"/>
            <a:ext cx="12966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25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 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dung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111500" y="4635500"/>
            <a:ext cx="5435600" cy="1473200"/>
            <a:chOff x="3111500" y="4635500"/>
            <a:chExt cx="5435600" cy="1473200"/>
          </a:xfrm>
        </p:grpSpPr>
        <p:sp>
          <p:nvSpPr>
            <p:cNvPr id="19" name="object 19"/>
            <p:cNvSpPr/>
            <p:nvPr/>
          </p:nvSpPr>
          <p:spPr>
            <a:xfrm>
              <a:off x="3124200" y="4648200"/>
              <a:ext cx="5410200" cy="144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200" y="4648200"/>
              <a:ext cx="5410200" cy="1447800"/>
            </a:xfrm>
            <a:custGeom>
              <a:avLst/>
              <a:gdLst/>
              <a:ahLst/>
              <a:cxnLst/>
              <a:rect l="l" t="t" r="r" b="b"/>
              <a:pathLst>
                <a:path w="5410200" h="1447800">
                  <a:moveTo>
                    <a:pt x="5410200" y="241300"/>
                  </a:moveTo>
                  <a:lnTo>
                    <a:pt x="5410200" y="1206500"/>
                  </a:lnTo>
                  <a:lnTo>
                    <a:pt x="5406223" y="1253794"/>
                  </a:lnTo>
                  <a:lnTo>
                    <a:pt x="5394579" y="1298841"/>
                  </a:lnTo>
                  <a:lnTo>
                    <a:pt x="5375695" y="1340373"/>
                  </a:lnTo>
                  <a:lnTo>
                    <a:pt x="5350002" y="1377124"/>
                  </a:lnTo>
                  <a:lnTo>
                    <a:pt x="5318728" y="1407257"/>
                  </a:lnTo>
                  <a:lnTo>
                    <a:pt x="5283358" y="1429431"/>
                  </a:lnTo>
                  <a:lnTo>
                    <a:pt x="5244988" y="1443120"/>
                  </a:lnTo>
                  <a:lnTo>
                    <a:pt x="5204714" y="1447800"/>
                  </a:lnTo>
                  <a:lnTo>
                    <a:pt x="5153686" y="1447800"/>
                  </a:lnTo>
                  <a:lnTo>
                    <a:pt x="5102658" y="1447800"/>
                  </a:lnTo>
                  <a:lnTo>
                    <a:pt x="5051630" y="1447800"/>
                  </a:lnTo>
                  <a:lnTo>
                    <a:pt x="5000603" y="1447800"/>
                  </a:lnTo>
                  <a:lnTo>
                    <a:pt x="4949575" y="1447800"/>
                  </a:lnTo>
                  <a:lnTo>
                    <a:pt x="4898548" y="1447800"/>
                  </a:lnTo>
                  <a:lnTo>
                    <a:pt x="4847520" y="1447800"/>
                  </a:lnTo>
                  <a:lnTo>
                    <a:pt x="4796493" y="1447800"/>
                  </a:lnTo>
                  <a:lnTo>
                    <a:pt x="4745466" y="1447800"/>
                  </a:lnTo>
                  <a:lnTo>
                    <a:pt x="4694438" y="1447800"/>
                  </a:lnTo>
                  <a:lnTo>
                    <a:pt x="4643411" y="1447800"/>
                  </a:lnTo>
                  <a:lnTo>
                    <a:pt x="4592384" y="1447800"/>
                  </a:lnTo>
                  <a:lnTo>
                    <a:pt x="4541357" y="1447800"/>
                  </a:lnTo>
                  <a:lnTo>
                    <a:pt x="4490330" y="1447800"/>
                  </a:lnTo>
                  <a:lnTo>
                    <a:pt x="4439303" y="1447800"/>
                  </a:lnTo>
                  <a:lnTo>
                    <a:pt x="4388276" y="1447800"/>
                  </a:lnTo>
                  <a:lnTo>
                    <a:pt x="4337249" y="1447800"/>
                  </a:lnTo>
                  <a:lnTo>
                    <a:pt x="4286223" y="1447800"/>
                  </a:lnTo>
                  <a:lnTo>
                    <a:pt x="4235196" y="1447800"/>
                  </a:lnTo>
                  <a:lnTo>
                    <a:pt x="4184169" y="1447800"/>
                  </a:lnTo>
                  <a:lnTo>
                    <a:pt x="4133143" y="1447800"/>
                  </a:lnTo>
                  <a:lnTo>
                    <a:pt x="4082116" y="1447800"/>
                  </a:lnTo>
                  <a:lnTo>
                    <a:pt x="4031089" y="1447800"/>
                  </a:lnTo>
                  <a:lnTo>
                    <a:pt x="3980063" y="1447800"/>
                  </a:lnTo>
                  <a:lnTo>
                    <a:pt x="3929036" y="1447800"/>
                  </a:lnTo>
                  <a:lnTo>
                    <a:pt x="3878010" y="1447800"/>
                  </a:lnTo>
                  <a:lnTo>
                    <a:pt x="3826983" y="1447800"/>
                  </a:lnTo>
                  <a:lnTo>
                    <a:pt x="3775957" y="1447800"/>
                  </a:lnTo>
                  <a:lnTo>
                    <a:pt x="3724931" y="1447800"/>
                  </a:lnTo>
                  <a:lnTo>
                    <a:pt x="3673904" y="1447800"/>
                  </a:lnTo>
                  <a:lnTo>
                    <a:pt x="3622878" y="1447800"/>
                  </a:lnTo>
                  <a:lnTo>
                    <a:pt x="3571852" y="1447800"/>
                  </a:lnTo>
                  <a:lnTo>
                    <a:pt x="3520826" y="1447800"/>
                  </a:lnTo>
                  <a:lnTo>
                    <a:pt x="3469799" y="1447800"/>
                  </a:lnTo>
                  <a:lnTo>
                    <a:pt x="3418773" y="1447800"/>
                  </a:lnTo>
                  <a:lnTo>
                    <a:pt x="3367747" y="1447800"/>
                  </a:lnTo>
                  <a:lnTo>
                    <a:pt x="3316721" y="1447800"/>
                  </a:lnTo>
                  <a:lnTo>
                    <a:pt x="3265695" y="1447800"/>
                  </a:lnTo>
                  <a:lnTo>
                    <a:pt x="3214669" y="1447800"/>
                  </a:lnTo>
                  <a:lnTo>
                    <a:pt x="3163643" y="1447800"/>
                  </a:lnTo>
                  <a:lnTo>
                    <a:pt x="3112617" y="1447800"/>
                  </a:lnTo>
                  <a:lnTo>
                    <a:pt x="3061591" y="1447800"/>
                  </a:lnTo>
                  <a:lnTo>
                    <a:pt x="3010565" y="1447800"/>
                  </a:lnTo>
                  <a:lnTo>
                    <a:pt x="2959538" y="1447800"/>
                  </a:lnTo>
                  <a:lnTo>
                    <a:pt x="2908512" y="1447800"/>
                  </a:lnTo>
                  <a:lnTo>
                    <a:pt x="2857486" y="1447800"/>
                  </a:lnTo>
                  <a:lnTo>
                    <a:pt x="2806460" y="1447800"/>
                  </a:lnTo>
                  <a:lnTo>
                    <a:pt x="2755434" y="1447800"/>
                  </a:lnTo>
                  <a:lnTo>
                    <a:pt x="2704408" y="1447800"/>
                  </a:lnTo>
                  <a:lnTo>
                    <a:pt x="2653382" y="1447800"/>
                  </a:lnTo>
                  <a:lnTo>
                    <a:pt x="2602357" y="1447800"/>
                  </a:lnTo>
                  <a:lnTo>
                    <a:pt x="2551331" y="1447800"/>
                  </a:lnTo>
                  <a:lnTo>
                    <a:pt x="2500305" y="1447800"/>
                  </a:lnTo>
                  <a:lnTo>
                    <a:pt x="2449279" y="1447800"/>
                  </a:lnTo>
                  <a:lnTo>
                    <a:pt x="2398253" y="1447800"/>
                  </a:lnTo>
                  <a:lnTo>
                    <a:pt x="2347227" y="1447800"/>
                  </a:lnTo>
                  <a:lnTo>
                    <a:pt x="2296201" y="1447800"/>
                  </a:lnTo>
                  <a:lnTo>
                    <a:pt x="2245175" y="1447800"/>
                  </a:lnTo>
                  <a:lnTo>
                    <a:pt x="2194148" y="1447800"/>
                  </a:lnTo>
                  <a:lnTo>
                    <a:pt x="2143122" y="1447800"/>
                  </a:lnTo>
                  <a:lnTo>
                    <a:pt x="2092096" y="1447800"/>
                  </a:lnTo>
                  <a:lnTo>
                    <a:pt x="2041070" y="1447800"/>
                  </a:lnTo>
                  <a:lnTo>
                    <a:pt x="1990044" y="1447800"/>
                  </a:lnTo>
                  <a:lnTo>
                    <a:pt x="1939018" y="1447800"/>
                  </a:lnTo>
                  <a:lnTo>
                    <a:pt x="1887992" y="1447800"/>
                  </a:lnTo>
                  <a:lnTo>
                    <a:pt x="1836966" y="1447800"/>
                  </a:lnTo>
                  <a:lnTo>
                    <a:pt x="1785940" y="1447800"/>
                  </a:lnTo>
                  <a:lnTo>
                    <a:pt x="1734914" y="1447800"/>
                  </a:lnTo>
                  <a:lnTo>
                    <a:pt x="1683887" y="1447800"/>
                  </a:lnTo>
                  <a:lnTo>
                    <a:pt x="1632861" y="1447800"/>
                  </a:lnTo>
                  <a:lnTo>
                    <a:pt x="1581835" y="1447800"/>
                  </a:lnTo>
                  <a:lnTo>
                    <a:pt x="1530809" y="1447800"/>
                  </a:lnTo>
                  <a:lnTo>
                    <a:pt x="1479782" y="1447800"/>
                  </a:lnTo>
                  <a:lnTo>
                    <a:pt x="1428756" y="1447800"/>
                  </a:lnTo>
                  <a:lnTo>
                    <a:pt x="1377730" y="1447800"/>
                  </a:lnTo>
                  <a:lnTo>
                    <a:pt x="1326703" y="1447800"/>
                  </a:lnTo>
                  <a:lnTo>
                    <a:pt x="1275677" y="1447800"/>
                  </a:lnTo>
                  <a:lnTo>
                    <a:pt x="1224650" y="1447800"/>
                  </a:lnTo>
                  <a:lnTo>
                    <a:pt x="1173624" y="1447800"/>
                  </a:lnTo>
                  <a:lnTo>
                    <a:pt x="1122597" y="1447800"/>
                  </a:lnTo>
                  <a:lnTo>
                    <a:pt x="1071570" y="1447800"/>
                  </a:lnTo>
                  <a:lnTo>
                    <a:pt x="1020544" y="1447800"/>
                  </a:lnTo>
                  <a:lnTo>
                    <a:pt x="969517" y="1447800"/>
                  </a:lnTo>
                  <a:lnTo>
                    <a:pt x="918490" y="1447800"/>
                  </a:lnTo>
                  <a:lnTo>
                    <a:pt x="867464" y="1447800"/>
                  </a:lnTo>
                  <a:lnTo>
                    <a:pt x="816437" y="1447800"/>
                  </a:lnTo>
                  <a:lnTo>
                    <a:pt x="765410" y="1447800"/>
                  </a:lnTo>
                  <a:lnTo>
                    <a:pt x="714383" y="1447800"/>
                  </a:lnTo>
                  <a:lnTo>
                    <a:pt x="663356" y="1447800"/>
                  </a:lnTo>
                  <a:lnTo>
                    <a:pt x="612329" y="1447800"/>
                  </a:lnTo>
                  <a:lnTo>
                    <a:pt x="561302" y="1447800"/>
                  </a:lnTo>
                  <a:lnTo>
                    <a:pt x="510275" y="1447800"/>
                  </a:lnTo>
                  <a:lnTo>
                    <a:pt x="459247" y="1447800"/>
                  </a:lnTo>
                  <a:lnTo>
                    <a:pt x="408220" y="1447800"/>
                  </a:lnTo>
                  <a:lnTo>
                    <a:pt x="357193" y="1447800"/>
                  </a:lnTo>
                  <a:lnTo>
                    <a:pt x="306165" y="1447800"/>
                  </a:lnTo>
                  <a:lnTo>
                    <a:pt x="255138" y="1447800"/>
                  </a:lnTo>
                  <a:lnTo>
                    <a:pt x="204110" y="1447800"/>
                  </a:lnTo>
                  <a:lnTo>
                    <a:pt x="153083" y="1447800"/>
                  </a:lnTo>
                  <a:lnTo>
                    <a:pt x="102055" y="1447800"/>
                  </a:lnTo>
                  <a:lnTo>
                    <a:pt x="51027" y="1447800"/>
                  </a:lnTo>
                  <a:lnTo>
                    <a:pt x="0" y="1447800"/>
                  </a:lnTo>
                  <a:lnTo>
                    <a:pt x="0" y="0"/>
                  </a:lnTo>
                  <a:lnTo>
                    <a:pt x="5204714" y="0"/>
                  </a:lnTo>
                  <a:lnTo>
                    <a:pt x="5244988" y="4677"/>
                  </a:lnTo>
                  <a:lnTo>
                    <a:pt x="5283358" y="18367"/>
                  </a:lnTo>
                  <a:lnTo>
                    <a:pt x="5318728" y="40558"/>
                  </a:lnTo>
                  <a:lnTo>
                    <a:pt x="5350002" y="70738"/>
                  </a:lnTo>
                  <a:lnTo>
                    <a:pt x="5375695" y="107461"/>
                  </a:lnTo>
                  <a:lnTo>
                    <a:pt x="5394579" y="148970"/>
                  </a:lnTo>
                  <a:lnTo>
                    <a:pt x="5406223" y="194004"/>
                  </a:lnTo>
                  <a:lnTo>
                    <a:pt x="5410200" y="241300"/>
                  </a:lnTo>
                  <a:close/>
                </a:path>
              </a:pathLst>
            </a:custGeom>
            <a:ln w="25400">
              <a:solidFill>
                <a:srgbClr val="003C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76777" y="4624578"/>
            <a:ext cx="51390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131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Luồng công việc là một quá trình hoặc thủ tục để tạo,  chỉnh sửa, sử dụng và xử lý nội</a:t>
            </a:r>
            <a:r>
              <a:rPr sz="1600" spc="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dung</a:t>
            </a:r>
            <a:endParaRPr sz="160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Xác định thứ tự cụ thể của các nhiệm vụ đề ra, bao gồm  các quá trình </a:t>
            </a:r>
            <a:r>
              <a:rPr sz="1600" spc="-10" dirty="0">
                <a:solidFill>
                  <a:srgbClr val="000308"/>
                </a:solidFill>
                <a:latin typeface="Arial"/>
                <a:cs typeface="Arial"/>
              </a:rPr>
              <a:t>xử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lý thay đổi và từ</a:t>
            </a:r>
            <a:r>
              <a:rPr sz="1600" spc="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chối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Đảm bảo công việc được hoàn thành một cách có trật</a:t>
            </a:r>
            <a:r>
              <a:rPr sz="1600" spc="1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308"/>
                </a:solidFill>
                <a:latin typeface="Arial"/>
                <a:cs typeface="Arial"/>
              </a:rPr>
              <a:t>tự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616200" cy="1484630"/>
            <a:chOff x="520700" y="4653026"/>
            <a:chExt cx="2616200" cy="1484630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2372106" y="0"/>
                  </a:moveTo>
                  <a:lnTo>
                    <a:pt x="218655" y="0"/>
                  </a:lnTo>
                  <a:lnTo>
                    <a:pt x="175801" y="4700"/>
                  </a:lnTo>
                  <a:lnTo>
                    <a:pt x="134983" y="18462"/>
                  </a:lnTo>
                  <a:lnTo>
                    <a:pt x="97349" y="40772"/>
                  </a:lnTo>
                  <a:lnTo>
                    <a:pt x="64046" y="71119"/>
                  </a:lnTo>
                  <a:lnTo>
                    <a:pt x="36738" y="108150"/>
                  </a:lnTo>
                  <a:lnTo>
                    <a:pt x="16644" y="150002"/>
                  </a:lnTo>
                  <a:lnTo>
                    <a:pt x="4240" y="195403"/>
                  </a:lnTo>
                  <a:lnTo>
                    <a:pt x="0" y="243078"/>
                  </a:lnTo>
                  <a:lnTo>
                    <a:pt x="0" y="1215694"/>
                  </a:lnTo>
                  <a:lnTo>
                    <a:pt x="4240" y="1263354"/>
                  </a:lnTo>
                  <a:lnTo>
                    <a:pt x="16644" y="1308747"/>
                  </a:lnTo>
                  <a:lnTo>
                    <a:pt x="36738" y="1350597"/>
                  </a:lnTo>
                  <a:lnTo>
                    <a:pt x="64046" y="1387627"/>
                  </a:lnTo>
                  <a:lnTo>
                    <a:pt x="97349" y="1417995"/>
                  </a:lnTo>
                  <a:lnTo>
                    <a:pt x="134983" y="1440340"/>
                  </a:lnTo>
                  <a:lnTo>
                    <a:pt x="175801" y="1454133"/>
                  </a:lnTo>
                  <a:lnTo>
                    <a:pt x="218655" y="1458849"/>
                  </a:lnTo>
                  <a:lnTo>
                    <a:pt x="2372106" y="1458849"/>
                  </a:lnTo>
                  <a:lnTo>
                    <a:pt x="2414992" y="1454133"/>
                  </a:lnTo>
                  <a:lnTo>
                    <a:pt x="2455830" y="1440340"/>
                  </a:lnTo>
                  <a:lnTo>
                    <a:pt x="2493478" y="1417995"/>
                  </a:lnTo>
                  <a:lnTo>
                    <a:pt x="2526792" y="1387627"/>
                  </a:lnTo>
                  <a:lnTo>
                    <a:pt x="2554098" y="1350597"/>
                  </a:lnTo>
                  <a:lnTo>
                    <a:pt x="2574178" y="1308747"/>
                  </a:lnTo>
                  <a:lnTo>
                    <a:pt x="2586567" y="1263354"/>
                  </a:lnTo>
                  <a:lnTo>
                    <a:pt x="2590800" y="1215694"/>
                  </a:lnTo>
                  <a:lnTo>
                    <a:pt x="2590800" y="243078"/>
                  </a:lnTo>
                  <a:lnTo>
                    <a:pt x="2586567" y="195403"/>
                  </a:lnTo>
                  <a:lnTo>
                    <a:pt x="2574178" y="150002"/>
                  </a:lnTo>
                  <a:lnTo>
                    <a:pt x="2554098" y="108150"/>
                  </a:lnTo>
                  <a:lnTo>
                    <a:pt x="2526792" y="71119"/>
                  </a:lnTo>
                  <a:lnTo>
                    <a:pt x="2493478" y="40772"/>
                  </a:lnTo>
                  <a:lnTo>
                    <a:pt x="2455830" y="18462"/>
                  </a:lnTo>
                  <a:lnTo>
                    <a:pt x="2414992" y="4700"/>
                  </a:lnTo>
                  <a:lnTo>
                    <a:pt x="2372106" y="0"/>
                  </a:lnTo>
                  <a:close/>
                </a:path>
              </a:pathLst>
            </a:custGeom>
            <a:solidFill>
              <a:srgbClr val="004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590800" cy="1459230"/>
            </a:xfrm>
            <a:custGeom>
              <a:avLst/>
              <a:gdLst/>
              <a:ahLst/>
              <a:cxnLst/>
              <a:rect l="l" t="t" r="r" b="b"/>
              <a:pathLst>
                <a:path w="2590800" h="1459229">
                  <a:moveTo>
                    <a:pt x="0" y="243078"/>
                  </a:moveTo>
                  <a:lnTo>
                    <a:pt x="4240" y="195403"/>
                  </a:lnTo>
                  <a:lnTo>
                    <a:pt x="16644" y="150002"/>
                  </a:lnTo>
                  <a:lnTo>
                    <a:pt x="36738" y="108150"/>
                  </a:lnTo>
                  <a:lnTo>
                    <a:pt x="64046" y="71119"/>
                  </a:lnTo>
                  <a:lnTo>
                    <a:pt x="97349" y="40772"/>
                  </a:lnTo>
                  <a:lnTo>
                    <a:pt x="134983" y="18462"/>
                  </a:lnTo>
                  <a:lnTo>
                    <a:pt x="175801" y="4700"/>
                  </a:lnTo>
                  <a:lnTo>
                    <a:pt x="218655" y="0"/>
                  </a:lnTo>
                  <a:lnTo>
                    <a:pt x="2372106" y="0"/>
                  </a:lnTo>
                  <a:lnTo>
                    <a:pt x="2414992" y="4700"/>
                  </a:lnTo>
                  <a:lnTo>
                    <a:pt x="2455830" y="18462"/>
                  </a:lnTo>
                  <a:lnTo>
                    <a:pt x="2493478" y="40772"/>
                  </a:lnTo>
                  <a:lnTo>
                    <a:pt x="2526792" y="71119"/>
                  </a:lnTo>
                  <a:lnTo>
                    <a:pt x="2554098" y="108150"/>
                  </a:lnTo>
                  <a:lnTo>
                    <a:pt x="2574178" y="150002"/>
                  </a:lnTo>
                  <a:lnTo>
                    <a:pt x="2586567" y="195403"/>
                  </a:lnTo>
                  <a:lnTo>
                    <a:pt x="2590800" y="243078"/>
                  </a:lnTo>
                  <a:lnTo>
                    <a:pt x="2590800" y="1215694"/>
                  </a:lnTo>
                  <a:lnTo>
                    <a:pt x="2586567" y="1263354"/>
                  </a:lnTo>
                  <a:lnTo>
                    <a:pt x="2574178" y="1308747"/>
                  </a:lnTo>
                  <a:lnTo>
                    <a:pt x="2554098" y="1350597"/>
                  </a:lnTo>
                  <a:lnTo>
                    <a:pt x="2526792" y="1387627"/>
                  </a:lnTo>
                  <a:lnTo>
                    <a:pt x="2493478" y="1417995"/>
                  </a:lnTo>
                  <a:lnTo>
                    <a:pt x="2455830" y="1440340"/>
                  </a:lnTo>
                  <a:lnTo>
                    <a:pt x="2414992" y="1454133"/>
                  </a:lnTo>
                  <a:lnTo>
                    <a:pt x="2372106" y="1458849"/>
                  </a:lnTo>
                  <a:lnTo>
                    <a:pt x="218655" y="1458849"/>
                  </a:lnTo>
                  <a:lnTo>
                    <a:pt x="175801" y="1454133"/>
                  </a:lnTo>
                  <a:lnTo>
                    <a:pt x="134983" y="1440340"/>
                  </a:lnTo>
                  <a:lnTo>
                    <a:pt x="97349" y="1417995"/>
                  </a:lnTo>
                  <a:lnTo>
                    <a:pt x="64046" y="1387627"/>
                  </a:lnTo>
                  <a:lnTo>
                    <a:pt x="36738" y="1350597"/>
                  </a:lnTo>
                  <a:lnTo>
                    <a:pt x="16644" y="1308747"/>
                  </a:lnTo>
                  <a:lnTo>
                    <a:pt x="4240" y="1263354"/>
                  </a:lnTo>
                  <a:lnTo>
                    <a:pt x="0" y="1215694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5324" y="4978095"/>
            <a:ext cx="206692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luồng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6888" y="5335016"/>
            <a:ext cx="14243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895600" y="85251"/>
            <a:ext cx="586740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546100">
              <a:lnSpc>
                <a:spcPts val="3840"/>
              </a:lnSpc>
              <a:spcBef>
                <a:spcPts val="95"/>
              </a:spcBef>
            </a:pPr>
            <a:r>
              <a:rPr sz="2400" b="0" spc="-5" dirty="0">
                <a:latin typeface="Arial"/>
                <a:cs typeface="Arial"/>
              </a:rPr>
              <a:t>Hiệu </a:t>
            </a:r>
            <a:r>
              <a:rPr sz="2400" b="0" dirty="0">
                <a:latin typeface="Arial"/>
                <a:cs typeface="Arial"/>
              </a:rPr>
              <a:t>quả của sự cộng tác được </a:t>
            </a:r>
            <a:r>
              <a:rPr sz="2400" b="0" spc="-5" dirty="0">
                <a:latin typeface="Arial"/>
                <a:cs typeface="Arial"/>
              </a:rPr>
              <a:t>thúc</a:t>
            </a:r>
            <a:r>
              <a:rPr sz="2400" b="0" spc="-170" dirty="0">
                <a:latin typeface="Arial"/>
                <a:cs typeface="Arial"/>
              </a:rPr>
              <a:t> </a:t>
            </a:r>
            <a:r>
              <a:rPr sz="2400" b="0" spc="-5" dirty="0">
                <a:latin typeface="Arial"/>
                <a:cs typeface="Arial"/>
              </a:rPr>
              <a:t>đẩy  bởi </a:t>
            </a:r>
            <a:r>
              <a:rPr sz="2400" b="0" spc="-10" dirty="0">
                <a:latin typeface="Arial"/>
                <a:cs typeface="Arial"/>
              </a:rPr>
              <a:t>ba </a:t>
            </a:r>
            <a:r>
              <a:rPr sz="2400" b="0" dirty="0">
                <a:latin typeface="Arial"/>
                <a:cs typeface="Arial"/>
              </a:rPr>
              <a:t>yếu tố </a:t>
            </a:r>
            <a:r>
              <a:rPr sz="2400" b="0" spc="-5" dirty="0">
                <a:latin typeface="Arial"/>
                <a:cs typeface="Arial"/>
              </a:rPr>
              <a:t>quan</a:t>
            </a:r>
            <a:r>
              <a:rPr sz="2400" b="0" spc="-30" dirty="0">
                <a:latin typeface="Arial"/>
                <a:cs typeface="Arial"/>
              </a:rPr>
              <a:t> </a:t>
            </a:r>
            <a:r>
              <a:rPr sz="2400" b="0" dirty="0">
                <a:latin typeface="Arial"/>
                <a:cs typeface="Arial"/>
              </a:rPr>
              <a:t>trọng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136" y="962493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3200" b="0" spc="35" dirty="0" smtClean="0">
                <a:latin typeface="Arial"/>
                <a:cs typeface="Arial"/>
              </a:rPr>
              <a:t>2</a:t>
            </a:r>
            <a:r>
              <a:rPr lang="en-US" sz="3200" b="0" spc="35" dirty="0" smtClean="0">
                <a:latin typeface="Arial"/>
                <a:cs typeface="Arial"/>
              </a:rPr>
              <a:t>.</a:t>
            </a:r>
            <a:r>
              <a:rPr sz="3200" b="0" spc="35" dirty="0" smtClean="0">
                <a:latin typeface="Arial"/>
                <a:cs typeface="Arial"/>
              </a:rPr>
              <a:t>Các </a:t>
            </a:r>
            <a:r>
              <a:rPr sz="3200" b="0" spc="-5" dirty="0">
                <a:latin typeface="Arial"/>
                <a:cs typeface="Arial"/>
              </a:rPr>
              <a:t>thành phần </a:t>
            </a:r>
            <a:r>
              <a:rPr sz="3200" b="0" dirty="0">
                <a:latin typeface="Arial"/>
                <a:cs typeface="Arial"/>
              </a:rPr>
              <a:t>của HTTT cộng</a:t>
            </a:r>
            <a:r>
              <a:rPr sz="3200" b="0" spc="-210" dirty="0">
                <a:latin typeface="Arial"/>
                <a:cs typeface="Arial"/>
              </a:rPr>
              <a:t> </a:t>
            </a:r>
            <a:r>
              <a:rPr sz="3200" b="0" spc="-5" dirty="0">
                <a:latin typeface="Arial"/>
                <a:cs typeface="Arial"/>
              </a:rPr>
              <a:t>tác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2-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33412" y="1981200"/>
            <a:ext cx="7877175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2538</Words>
  <Application>Microsoft Office PowerPoint</Application>
  <PresentationFormat>On-screen Show (4:3)</PresentationFormat>
  <Paragraphs>307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Tahoma</vt:lpstr>
      <vt:lpstr>Times New Roman</vt:lpstr>
      <vt:lpstr>Trebuchet MS</vt:lpstr>
      <vt:lpstr>Office Theme</vt:lpstr>
      <vt:lpstr>PowerPoint Presentation</vt:lpstr>
      <vt:lpstr>NỘI DUNG</vt:lpstr>
      <vt:lpstr>Đặt vấn đề: Điều gì có thể xảy ra khi bạn: “Nhận được Email,  nhưng không mở file đính kèm”</vt:lpstr>
      <vt:lpstr>Giới thiệu chương</vt:lpstr>
      <vt:lpstr>Câu hỏi nghiên cứu</vt:lpstr>
      <vt:lpstr> Cộng tác là gì?</vt:lpstr>
      <vt:lpstr>Tầm quan trọng của phản hồi</vt:lpstr>
      <vt:lpstr>Hiệu quả của sự cộng tác được thúc đẩy  bởi ba yếu tố quan trọng</vt:lpstr>
      <vt:lpstr>2.Các thành phần của HTTT cộng tác</vt:lpstr>
      <vt:lpstr>Các loại quy trình cộng tác</vt:lpstr>
      <vt:lpstr>PowerPoint Presentation</vt:lpstr>
      <vt:lpstr>Các đặc điểm quan trọng và không quan  trọng của cộng tác viên</vt:lpstr>
      <vt:lpstr>9 đặc điểm ít quan trọng nhất </vt:lpstr>
      <vt:lpstr>2. 3. Sử dụng hệ cộng tác để tăng thông tin liên lạc cho nhóm làm việc</vt:lpstr>
      <vt:lpstr>Virtual Meetings – Họp ảo</vt:lpstr>
      <vt:lpstr>PowerPoint Presentation</vt:lpstr>
      <vt:lpstr>PowerPoint Presentation</vt:lpstr>
      <vt:lpstr>Ví dụ về Diễn đàn</vt:lpstr>
      <vt:lpstr>Ví dụ về điều tra thông qua mạng</vt:lpstr>
      <vt:lpstr>PowerPoint Presentation</vt:lpstr>
      <vt:lpstr>Chia sẻ nội dung không kiểm soát</vt:lpstr>
      <vt:lpstr>Chia sẻ nội dung và quản lý phiên bản</vt:lpstr>
      <vt:lpstr>Chia sẻ nội dung và quản lý phiên bản (tt)</vt:lpstr>
      <vt:lpstr>Chia sẻ nội dung và kiểm soát phiên bản</vt:lpstr>
      <vt:lpstr>Kiểm tra văn bản</vt:lpstr>
      <vt:lpstr>Lịch sử phiên bản</vt:lpstr>
      <vt:lpstr>Luồng công việc</vt:lpstr>
      <vt:lpstr>PowerPoint Presentation</vt:lpstr>
      <vt:lpstr>Sử dụng để giải quyết vấn đề</vt:lpstr>
      <vt:lpstr>Sử dụng các hệ thống cộng tác để quản lý dự án</vt:lpstr>
      <vt:lpstr>Sử dụng các hệ thống cộng tác để ra quyết định</vt:lpstr>
      <vt:lpstr>Sử dụng các hệ thống cộng tác để ra quyết định</vt:lpstr>
      <vt:lpstr>2.5 Các doanh nghiệp sử dụng hệ cộng tác</vt:lpstr>
      <vt:lpstr>PowerPoint Presentation</vt:lpstr>
      <vt:lpstr>Hệ cộng tác với tương lai</vt:lpstr>
      <vt:lpstr>An toàn – bảo mật trong cộng tác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Management Information Systems   Chapter 2    Information Systems for Collaboration</dc:title>
  <dc:creator>Barb Ellestad</dc:creator>
  <cp:lastModifiedBy>Admin</cp:lastModifiedBy>
  <cp:revision>57</cp:revision>
  <dcterms:created xsi:type="dcterms:W3CDTF">2023-02-09T08:54:22Z</dcterms:created>
  <dcterms:modified xsi:type="dcterms:W3CDTF">2024-02-18T01:39:37Z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2015-08-22T00:00:00Z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2023-02-09T00:00:00Z</vt:filetime>
  </property>
</Properties>
</file>